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2"/>
  </p:notesMasterIdLst>
  <p:handoutMasterIdLst>
    <p:handoutMasterId r:id="rId53"/>
  </p:handoutMasterIdLst>
  <p:sldIdLst>
    <p:sldId id="256" r:id="rId2"/>
    <p:sldId id="257" r:id="rId3"/>
    <p:sldId id="520" r:id="rId4"/>
    <p:sldId id="519" r:id="rId5"/>
    <p:sldId id="553" r:id="rId6"/>
    <p:sldId id="552" r:id="rId7"/>
    <p:sldId id="506" r:id="rId8"/>
    <p:sldId id="505" r:id="rId9"/>
    <p:sldId id="521" r:id="rId10"/>
    <p:sldId id="451" r:id="rId11"/>
    <p:sldId id="481" r:id="rId12"/>
    <p:sldId id="479" r:id="rId13"/>
    <p:sldId id="480" r:id="rId14"/>
    <p:sldId id="482" r:id="rId15"/>
    <p:sldId id="528" r:id="rId16"/>
    <p:sldId id="413" r:id="rId17"/>
    <p:sldId id="414" r:id="rId18"/>
    <p:sldId id="415" r:id="rId19"/>
    <p:sldId id="531" r:id="rId20"/>
    <p:sldId id="532" r:id="rId21"/>
    <p:sldId id="533" r:id="rId22"/>
    <p:sldId id="536" r:id="rId23"/>
    <p:sldId id="537" r:id="rId24"/>
    <p:sldId id="419" r:id="rId25"/>
    <p:sldId id="534" r:id="rId26"/>
    <p:sldId id="535" r:id="rId27"/>
    <p:sldId id="538" r:id="rId28"/>
    <p:sldId id="539" r:id="rId29"/>
    <p:sldId id="540" r:id="rId30"/>
    <p:sldId id="275" r:id="rId31"/>
    <p:sldId id="276" r:id="rId32"/>
    <p:sldId id="508" r:id="rId33"/>
    <p:sldId id="541" r:id="rId34"/>
    <p:sldId id="474" r:id="rId35"/>
    <p:sldId id="495" r:id="rId36"/>
    <p:sldId id="488" r:id="rId37"/>
    <p:sldId id="489" r:id="rId38"/>
    <p:sldId id="490" r:id="rId39"/>
    <p:sldId id="497" r:id="rId40"/>
    <p:sldId id="496" r:id="rId41"/>
    <p:sldId id="543" r:id="rId42"/>
    <p:sldId id="500" r:id="rId43"/>
    <p:sldId id="548" r:id="rId44"/>
    <p:sldId id="544" r:id="rId45"/>
    <p:sldId id="546" r:id="rId46"/>
    <p:sldId id="547" r:id="rId47"/>
    <p:sldId id="484" r:id="rId48"/>
    <p:sldId id="555" r:id="rId49"/>
    <p:sldId id="549" r:id="rId50"/>
    <p:sldId id="550" r:id="rId51"/>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Davoine" initials="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44"/>
    <p:restoredTop sz="94614"/>
  </p:normalViewPr>
  <p:slideViewPr>
    <p:cSldViewPr>
      <p:cViewPr>
        <p:scale>
          <a:sx n="82" d="100"/>
          <a:sy n="82" d="100"/>
        </p:scale>
        <p:origin x="184" y="83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118"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pedroaraujo/Desktop/S2_Mandats_BQSF_ExecBank%20(Re&#769;cupe&#769;ration%20automatiqu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david/Desktop/Service%20civil%20en%20SUisse_Jours%20de%20services%20civils%20accomplis,%201996-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v>Local/National Banks</c:v>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 avec banques privées'!$A$3:$A$9</c:f>
              <c:numCache>
                <c:formatCode>General</c:formatCode>
                <c:ptCount val="7"/>
                <c:pt idx="0">
                  <c:v>1890</c:v>
                </c:pt>
                <c:pt idx="1">
                  <c:v>1910</c:v>
                </c:pt>
                <c:pt idx="2">
                  <c:v>1937</c:v>
                </c:pt>
                <c:pt idx="3">
                  <c:v>1957</c:v>
                </c:pt>
                <c:pt idx="4">
                  <c:v>1980</c:v>
                </c:pt>
                <c:pt idx="5">
                  <c:v>2000</c:v>
                </c:pt>
                <c:pt idx="6">
                  <c:v>2020</c:v>
                </c:pt>
              </c:numCache>
            </c:numRef>
          </c:cat>
          <c:val>
            <c:numRef>
              <c:f>'Graphique avec banques privées'!$J$3:$J$9</c:f>
              <c:numCache>
                <c:formatCode>General</c:formatCode>
                <c:ptCount val="7"/>
                <c:pt idx="0">
                  <c:v>19.399999999999999</c:v>
                </c:pt>
                <c:pt idx="1">
                  <c:v>32</c:v>
                </c:pt>
                <c:pt idx="2">
                  <c:v>52.2</c:v>
                </c:pt>
                <c:pt idx="3">
                  <c:v>61.1</c:v>
                </c:pt>
                <c:pt idx="4">
                  <c:v>72.2</c:v>
                </c:pt>
                <c:pt idx="5">
                  <c:v>50</c:v>
                </c:pt>
                <c:pt idx="6">
                  <c:v>16.7</c:v>
                </c:pt>
              </c:numCache>
            </c:numRef>
          </c:val>
          <c:extLst>
            <c:ext xmlns:c16="http://schemas.microsoft.com/office/drawing/2014/chart" uri="{C3380CC4-5D6E-409C-BE32-E72D297353CC}">
              <c16:uniqueId val="{00000000-E3AF-654A-B38E-5539FAD0AC69}"/>
            </c:ext>
          </c:extLst>
        </c:ser>
        <c:ser>
          <c:idx val="1"/>
          <c:order val="1"/>
          <c:tx>
            <c:v>Private Banks</c:v>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 avec banques privées'!$A$3:$A$9</c:f>
              <c:numCache>
                <c:formatCode>General</c:formatCode>
                <c:ptCount val="7"/>
                <c:pt idx="0">
                  <c:v>1890</c:v>
                </c:pt>
                <c:pt idx="1">
                  <c:v>1910</c:v>
                </c:pt>
                <c:pt idx="2">
                  <c:v>1937</c:v>
                </c:pt>
                <c:pt idx="3">
                  <c:v>1957</c:v>
                </c:pt>
                <c:pt idx="4">
                  <c:v>1980</c:v>
                </c:pt>
                <c:pt idx="5">
                  <c:v>2000</c:v>
                </c:pt>
                <c:pt idx="6">
                  <c:v>2020</c:v>
                </c:pt>
              </c:numCache>
            </c:numRef>
          </c:cat>
          <c:val>
            <c:numRef>
              <c:f>'Graphique avec banques privées'!$L$3:$L$9</c:f>
              <c:numCache>
                <c:formatCode>General</c:formatCode>
                <c:ptCount val="7"/>
                <c:pt idx="0">
                  <c:v>10</c:v>
                </c:pt>
                <c:pt idx="1">
                  <c:v>42.9</c:v>
                </c:pt>
                <c:pt idx="2">
                  <c:v>68.2</c:v>
                </c:pt>
                <c:pt idx="3">
                  <c:v>48</c:v>
                </c:pt>
                <c:pt idx="4">
                  <c:v>36.700000000000003</c:v>
                </c:pt>
                <c:pt idx="5">
                  <c:v>16.7</c:v>
                </c:pt>
                <c:pt idx="6">
                  <c:v>7.1</c:v>
                </c:pt>
              </c:numCache>
            </c:numRef>
          </c:val>
          <c:extLst>
            <c:ext xmlns:c16="http://schemas.microsoft.com/office/drawing/2014/chart" uri="{C3380CC4-5D6E-409C-BE32-E72D297353CC}">
              <c16:uniqueId val="{00000001-E3AF-654A-B38E-5539FAD0AC69}"/>
            </c:ext>
          </c:extLst>
        </c:ser>
        <c:dLbls>
          <c:showLegendKey val="0"/>
          <c:showVal val="1"/>
          <c:showCatName val="0"/>
          <c:showSerName val="0"/>
          <c:showPercent val="0"/>
          <c:showBubbleSize val="0"/>
        </c:dLbls>
        <c:gapWidth val="219"/>
        <c:overlap val="-27"/>
        <c:axId val="567889488"/>
        <c:axId val="567895216"/>
      </c:barChart>
      <c:catAx>
        <c:axId val="56788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7895216"/>
        <c:crosses val="autoZero"/>
        <c:auto val="1"/>
        <c:lblAlgn val="ctr"/>
        <c:lblOffset val="100"/>
        <c:noMultiLvlLbl val="0"/>
      </c:catAx>
      <c:valAx>
        <c:axId val="56789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788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Le</a:t>
            </a:r>
            <a:r>
              <a:rPr lang="fr-FR" baseline="0"/>
              <a:t> service civil en Suisse, 1996-2020</a:t>
            </a:r>
            <a:endParaRPr lang="fr-FR"/>
          </a:p>
        </c:rich>
      </c:tx>
      <c:layout>
        <c:manualLayout>
          <c:xMode val="edge"/>
          <c:yMode val="edge"/>
          <c:x val="0.1662119664433999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173685753543688"/>
          <c:y val="0.1408298328850745"/>
          <c:w val="0.8423534751632763"/>
          <c:h val="0.75237006369640624"/>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Feuil1!$A$3:$A$27</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xVal>
          <c:yVal>
            <c:numRef>
              <c:f>Feuil1!$B$3:$B$27</c:f>
              <c:numCache>
                <c:formatCode>General</c:formatCode>
                <c:ptCount val="25"/>
                <c:pt idx="0">
                  <c:v>11524</c:v>
                </c:pt>
                <c:pt idx="1">
                  <c:v>48915</c:v>
                </c:pt>
                <c:pt idx="2">
                  <c:v>105093</c:v>
                </c:pt>
                <c:pt idx="3">
                  <c:v>159010</c:v>
                </c:pt>
                <c:pt idx="4">
                  <c:v>205743</c:v>
                </c:pt>
                <c:pt idx="5">
                  <c:v>213227</c:v>
                </c:pt>
                <c:pt idx="6">
                  <c:v>286297</c:v>
                </c:pt>
                <c:pt idx="7">
                  <c:v>325181</c:v>
                </c:pt>
                <c:pt idx="8">
                  <c:v>325057</c:v>
                </c:pt>
                <c:pt idx="9">
                  <c:v>330608</c:v>
                </c:pt>
                <c:pt idx="10">
                  <c:v>337392</c:v>
                </c:pt>
                <c:pt idx="11">
                  <c:v>356653</c:v>
                </c:pt>
                <c:pt idx="12">
                  <c:v>396959</c:v>
                </c:pt>
                <c:pt idx="13">
                  <c:v>532601</c:v>
                </c:pt>
                <c:pt idx="14">
                  <c:v>878088</c:v>
                </c:pt>
                <c:pt idx="15">
                  <c:v>1085528</c:v>
                </c:pt>
                <c:pt idx="16">
                  <c:v>1179323</c:v>
                </c:pt>
                <c:pt idx="17">
                  <c:v>1332420</c:v>
                </c:pt>
                <c:pt idx="18">
                  <c:v>1492183</c:v>
                </c:pt>
                <c:pt idx="19">
                  <c:v>1620139</c:v>
                </c:pt>
                <c:pt idx="20">
                  <c:v>1707786</c:v>
                </c:pt>
                <c:pt idx="21">
                  <c:v>1786385</c:v>
                </c:pt>
                <c:pt idx="22">
                  <c:v>1668248</c:v>
                </c:pt>
                <c:pt idx="23">
                  <c:v>1660092</c:v>
                </c:pt>
                <c:pt idx="24">
                  <c:v>1708477</c:v>
                </c:pt>
              </c:numCache>
            </c:numRef>
          </c:yVal>
          <c:smooth val="0"/>
          <c:extLst>
            <c:ext xmlns:c16="http://schemas.microsoft.com/office/drawing/2014/chart" uri="{C3380CC4-5D6E-409C-BE32-E72D297353CC}">
              <c16:uniqueId val="{00000000-3FB8-4345-A358-52CECB7E2D48}"/>
            </c:ext>
          </c:extLst>
        </c:ser>
        <c:dLbls>
          <c:showLegendKey val="0"/>
          <c:showVal val="0"/>
          <c:showCatName val="0"/>
          <c:showSerName val="0"/>
          <c:showPercent val="0"/>
          <c:showBubbleSize val="0"/>
        </c:dLbls>
        <c:axId val="379836735"/>
        <c:axId val="379838415"/>
      </c:scatterChart>
      <c:valAx>
        <c:axId val="37983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9838415"/>
        <c:crosses val="autoZero"/>
        <c:crossBetween val="midCat"/>
      </c:valAx>
      <c:valAx>
        <c:axId val="3798384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98367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9-30T17:41:50.64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C6F283F-F96E-47EC-AAC0-1E272A2CB6AE}"/>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defTabSz="949325" eaLnBrk="1" hangingPunct="1">
              <a:defRPr sz="1200">
                <a:latin typeface="Arial" charset="0"/>
              </a:defRPr>
            </a:lvl1pPr>
          </a:lstStyle>
          <a:p>
            <a:pPr>
              <a:defRPr/>
            </a:pPr>
            <a:endParaRPr lang="fr-CH" altLang="fr-FR"/>
          </a:p>
        </p:txBody>
      </p:sp>
      <p:sp>
        <p:nvSpPr>
          <p:cNvPr id="49155" name="Rectangle 3">
            <a:extLst>
              <a:ext uri="{FF2B5EF4-FFF2-40B4-BE49-F238E27FC236}">
                <a16:creationId xmlns:a16="http://schemas.microsoft.com/office/drawing/2014/main" id="{98CFF5B2-CA6F-413E-82ED-26E646D9C28A}"/>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algn="r" defTabSz="949325" eaLnBrk="1" hangingPunct="1">
              <a:defRPr sz="1200">
                <a:latin typeface="Arial" charset="0"/>
              </a:defRPr>
            </a:lvl1pPr>
          </a:lstStyle>
          <a:p>
            <a:pPr>
              <a:defRPr/>
            </a:pPr>
            <a:endParaRPr lang="fr-CH" altLang="fr-FR"/>
          </a:p>
        </p:txBody>
      </p:sp>
      <p:sp>
        <p:nvSpPr>
          <p:cNvPr id="49156" name="Rectangle 4">
            <a:extLst>
              <a:ext uri="{FF2B5EF4-FFF2-40B4-BE49-F238E27FC236}">
                <a16:creationId xmlns:a16="http://schemas.microsoft.com/office/drawing/2014/main" id="{F099E44D-0E9A-4B4F-91F8-2F50B7C641C4}"/>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defTabSz="949325" eaLnBrk="1" hangingPunct="1">
              <a:defRPr sz="1200">
                <a:latin typeface="Arial" charset="0"/>
              </a:defRPr>
            </a:lvl1pPr>
          </a:lstStyle>
          <a:p>
            <a:pPr>
              <a:defRPr/>
            </a:pPr>
            <a:endParaRPr lang="fr-CH" altLang="fr-FR"/>
          </a:p>
        </p:txBody>
      </p:sp>
      <p:sp>
        <p:nvSpPr>
          <p:cNvPr id="49157" name="Rectangle 5">
            <a:extLst>
              <a:ext uri="{FF2B5EF4-FFF2-40B4-BE49-F238E27FC236}">
                <a16:creationId xmlns:a16="http://schemas.microsoft.com/office/drawing/2014/main" id="{B33B4DE6-66E9-439A-9D56-29430AE42F20}"/>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r" defTabSz="949325" eaLnBrk="1" hangingPunct="1">
              <a:defRPr sz="1200"/>
            </a:lvl1pPr>
          </a:lstStyle>
          <a:p>
            <a:fld id="{2B4455B3-F246-014D-9D4D-43A18A97F722}" type="slidenum">
              <a:rPr lang="fr-CH" altLang="fr-FR"/>
              <a:pPr/>
              <a:t>‹N°›</a:t>
            </a:fld>
            <a:endParaRPr lang="fr-CH"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8EAA20-7572-494E-A643-2677CB017CBB}"/>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defTabSz="949325" eaLnBrk="1" hangingPunct="1">
              <a:defRPr sz="1200">
                <a:latin typeface="Arial" charset="0"/>
              </a:defRPr>
            </a:lvl1pPr>
          </a:lstStyle>
          <a:p>
            <a:pPr>
              <a:defRPr/>
            </a:pPr>
            <a:endParaRPr lang="fr-CH" altLang="fr-FR"/>
          </a:p>
        </p:txBody>
      </p:sp>
      <p:sp>
        <p:nvSpPr>
          <p:cNvPr id="9219" name="Rectangle 3">
            <a:extLst>
              <a:ext uri="{FF2B5EF4-FFF2-40B4-BE49-F238E27FC236}">
                <a16:creationId xmlns:a16="http://schemas.microsoft.com/office/drawing/2014/main" id="{3A43C8C5-AC30-4AF4-BCC5-879043BD6EAE}"/>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algn="r" defTabSz="949325" eaLnBrk="1" hangingPunct="1">
              <a:defRPr sz="1200">
                <a:latin typeface="Arial" charset="0"/>
              </a:defRPr>
            </a:lvl1pPr>
          </a:lstStyle>
          <a:p>
            <a:pPr>
              <a:defRPr/>
            </a:pPr>
            <a:endParaRPr lang="fr-CH" altLang="fr-FR"/>
          </a:p>
        </p:txBody>
      </p:sp>
      <p:sp>
        <p:nvSpPr>
          <p:cNvPr id="4100" name="Rectangle 4">
            <a:extLst>
              <a:ext uri="{FF2B5EF4-FFF2-40B4-BE49-F238E27FC236}">
                <a16:creationId xmlns:a16="http://schemas.microsoft.com/office/drawing/2014/main" id="{1A18F7B2-1A1C-8E91-E624-DA9EB0E92382}"/>
              </a:ext>
            </a:extLst>
          </p:cNvPr>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2BB245DA-BA68-4461-A358-42D690825676}"/>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p>
            <a:pPr lvl="0"/>
            <a:r>
              <a:rPr lang="fr-CH" altLang="fr-FR" noProof="0"/>
              <a:t>Cliquez pour modifier les styles du texte du masque</a:t>
            </a:r>
          </a:p>
          <a:p>
            <a:pPr lvl="1"/>
            <a:r>
              <a:rPr lang="fr-CH" altLang="fr-FR" noProof="0"/>
              <a:t>Deuxième niveau</a:t>
            </a:r>
          </a:p>
          <a:p>
            <a:pPr lvl="2"/>
            <a:r>
              <a:rPr lang="fr-CH" altLang="fr-FR" noProof="0"/>
              <a:t>Troisième niveau</a:t>
            </a:r>
          </a:p>
          <a:p>
            <a:pPr lvl="3"/>
            <a:r>
              <a:rPr lang="fr-CH" altLang="fr-FR" noProof="0"/>
              <a:t>Quatrième niveau</a:t>
            </a:r>
          </a:p>
          <a:p>
            <a:pPr lvl="4"/>
            <a:r>
              <a:rPr lang="fr-CH" altLang="fr-FR" noProof="0"/>
              <a:t>Cinquième niveau</a:t>
            </a:r>
          </a:p>
        </p:txBody>
      </p:sp>
      <p:sp>
        <p:nvSpPr>
          <p:cNvPr id="9222" name="Rectangle 6">
            <a:extLst>
              <a:ext uri="{FF2B5EF4-FFF2-40B4-BE49-F238E27FC236}">
                <a16:creationId xmlns:a16="http://schemas.microsoft.com/office/drawing/2014/main" id="{FFF3C024-75C8-4505-BD44-6FA4870AF8C4}"/>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defTabSz="949325" eaLnBrk="1" hangingPunct="1">
              <a:defRPr sz="1200">
                <a:latin typeface="Arial" charset="0"/>
              </a:defRPr>
            </a:lvl1pPr>
          </a:lstStyle>
          <a:p>
            <a:pPr>
              <a:defRPr/>
            </a:pPr>
            <a:endParaRPr lang="fr-CH" altLang="fr-FR"/>
          </a:p>
        </p:txBody>
      </p:sp>
      <p:sp>
        <p:nvSpPr>
          <p:cNvPr id="9223" name="Rectangle 7">
            <a:extLst>
              <a:ext uri="{FF2B5EF4-FFF2-40B4-BE49-F238E27FC236}">
                <a16:creationId xmlns:a16="http://schemas.microsoft.com/office/drawing/2014/main" id="{44D838B2-55B2-4C6C-B62D-6D281E692D8A}"/>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r" defTabSz="949325" eaLnBrk="1" hangingPunct="1">
              <a:defRPr sz="1200"/>
            </a:lvl1pPr>
          </a:lstStyle>
          <a:p>
            <a:fld id="{256813DE-4764-C44A-8317-DF2BBF2E7B23}" type="slidenum">
              <a:rPr lang="fr-CH" altLang="fr-FR"/>
              <a:pPr/>
              <a:t>‹N°›</a:t>
            </a:fld>
            <a:endParaRPr lang="fr-CH"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63E3B3A-2A61-D610-0E24-146E24F90A79}"/>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6C2296A2-EDC8-5990-E5DA-E96D1F8819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B1EF4DC-DB9D-FDFD-4CC6-93E16F55D31B}"/>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0E5E893A-5F51-59B9-C694-621E47A9FD4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95CDCF48-655B-D522-29BA-946408925DDF}"/>
              </a:ext>
            </a:extLst>
          </p:cNvPr>
          <p:cNvSpPr>
            <a:spLocks noChangeArrowheads="1"/>
          </p:cNvSpPr>
          <p:nvPr/>
        </p:nvSpPr>
        <p:spPr bwMode="auto">
          <a:xfrm>
            <a:off x="0" y="5805488"/>
            <a:ext cx="9144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fr-CH" altLang="fr-FR"/>
          </a:p>
        </p:txBody>
      </p:sp>
      <p:pic>
        <p:nvPicPr>
          <p:cNvPr id="5" name="Picture 2">
            <a:extLst>
              <a:ext uri="{FF2B5EF4-FFF2-40B4-BE49-F238E27FC236}">
                <a16:creationId xmlns:a16="http://schemas.microsoft.com/office/drawing/2014/main" id="{6A70BA35-FC7E-60E4-8938-F75A550F32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35718"/>
          <a:stretch>
            <a:fillRect/>
          </a:stretch>
        </p:blipFill>
        <p:spPr bwMode="auto">
          <a:xfrm>
            <a:off x="49213" y="6021388"/>
            <a:ext cx="58912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1">
            <a:extLst>
              <a:ext uri="{FF2B5EF4-FFF2-40B4-BE49-F238E27FC236}">
                <a16:creationId xmlns:a16="http://schemas.microsoft.com/office/drawing/2014/main" id="{F60369B9-765B-E9BE-2C3C-21630C8FC86D}"/>
              </a:ext>
            </a:extLst>
          </p:cNvPr>
          <p:cNvCxnSpPr>
            <a:cxnSpLocks noChangeShapeType="1"/>
          </p:cNvCxnSpPr>
          <p:nvPr userDrawn="1"/>
        </p:nvCxnSpPr>
        <p:spPr bwMode="auto">
          <a:xfrm>
            <a:off x="34925" y="6092825"/>
            <a:ext cx="9096375" cy="0"/>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3" name="Rectangle 3"/>
          <p:cNvSpPr>
            <a:spLocks noGrp="1" noChangeArrowheads="1"/>
          </p:cNvSpPr>
          <p:nvPr>
            <p:ph type="ctrTitle"/>
          </p:nvPr>
        </p:nvSpPr>
        <p:spPr>
          <a:xfrm>
            <a:off x="250825" y="620713"/>
            <a:ext cx="7772400" cy="1470025"/>
          </a:xfrm>
        </p:spPr>
        <p:txBody>
          <a:bodyPr/>
          <a:lstStyle>
            <a:lvl1pPr>
              <a:defRPr sz="2800"/>
            </a:lvl1pPr>
          </a:lstStyle>
          <a:p>
            <a:r>
              <a:rPr lang="fr-FR"/>
              <a:t>Click to edit Master title style</a:t>
            </a:r>
          </a:p>
        </p:txBody>
      </p:sp>
      <p:sp>
        <p:nvSpPr>
          <p:cNvPr id="5124" name="Rectangle 4"/>
          <p:cNvSpPr>
            <a:spLocks noGrp="1" noChangeArrowheads="1"/>
          </p:cNvSpPr>
          <p:nvPr>
            <p:ph type="subTitle" idx="1"/>
          </p:nvPr>
        </p:nvSpPr>
        <p:spPr>
          <a:xfrm>
            <a:off x="250825" y="2276475"/>
            <a:ext cx="6400800" cy="1752600"/>
          </a:xfrm>
        </p:spPr>
        <p:txBody>
          <a:bodyPr/>
          <a:lstStyle>
            <a:lvl1pPr marL="0" indent="0">
              <a:buFont typeface="Wingdings" pitchFamily="-109" charset="2"/>
              <a:buNone/>
              <a:defRPr sz="1800" b="1"/>
            </a:lvl1pPr>
          </a:lstStyle>
          <a:p>
            <a:r>
              <a:rPr lang="fr-FR"/>
              <a:t>Click to edit Master subtitle style</a:t>
            </a:r>
          </a:p>
        </p:txBody>
      </p:sp>
      <p:pic>
        <p:nvPicPr>
          <p:cNvPr id="3" name="Image 2">
            <a:extLst>
              <a:ext uri="{FF2B5EF4-FFF2-40B4-BE49-F238E27FC236}">
                <a16:creationId xmlns:a16="http://schemas.microsoft.com/office/drawing/2014/main" id="{F2E12B34-7392-8F7B-0372-7AAE5041FE5D}"/>
              </a:ext>
            </a:extLst>
          </p:cNvPr>
          <p:cNvPicPr>
            <a:picLocks noChangeAspect="1"/>
          </p:cNvPicPr>
          <p:nvPr userDrawn="1"/>
        </p:nvPicPr>
        <p:blipFill>
          <a:blip r:embed="rId3"/>
          <a:stretch>
            <a:fillRect/>
          </a:stretch>
        </p:blipFill>
        <p:spPr>
          <a:xfrm>
            <a:off x="6478588" y="6021388"/>
            <a:ext cx="2679700" cy="857250"/>
          </a:xfrm>
          <a:prstGeom prst="rect">
            <a:avLst/>
          </a:prstGeom>
        </p:spPr>
      </p:pic>
    </p:spTree>
    <p:extLst>
      <p:ext uri="{BB962C8B-B14F-4D97-AF65-F5344CB8AC3E}">
        <p14:creationId xmlns:p14="http://schemas.microsoft.com/office/powerpoint/2010/main" val="311024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146427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80150" y="188913"/>
            <a:ext cx="2057400" cy="5245100"/>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107950" y="188913"/>
            <a:ext cx="6019800" cy="5245100"/>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236804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7950" y="188913"/>
            <a:ext cx="8229600" cy="503237"/>
          </a:xfrm>
        </p:spPr>
        <p:txBody>
          <a:bodyPr/>
          <a:lstStyle/>
          <a:p>
            <a:r>
              <a:rPr lang="fr-CH"/>
              <a:t>Cliquez et modifiez le titre</a:t>
            </a:r>
            <a:endParaRPr lang="fr-FR"/>
          </a:p>
        </p:txBody>
      </p:sp>
      <p:sp>
        <p:nvSpPr>
          <p:cNvPr id="3" name="Espace réservé du tableau 2"/>
          <p:cNvSpPr>
            <a:spLocks noGrp="1"/>
          </p:cNvSpPr>
          <p:nvPr>
            <p:ph type="tbl" idx="1"/>
          </p:nvPr>
        </p:nvSpPr>
        <p:spPr>
          <a:xfrm>
            <a:off x="107950" y="908050"/>
            <a:ext cx="7870825" cy="4525963"/>
          </a:xfrm>
        </p:spPr>
        <p:txBody>
          <a:bodyPr/>
          <a:lstStyle/>
          <a:p>
            <a:pPr lvl="0"/>
            <a:endParaRPr lang="fr-FR" noProof="0"/>
          </a:p>
        </p:txBody>
      </p:sp>
    </p:spTree>
    <p:extLst>
      <p:ext uri="{BB962C8B-B14F-4D97-AF65-F5344CB8AC3E}">
        <p14:creationId xmlns:p14="http://schemas.microsoft.com/office/powerpoint/2010/main" val="420807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188913"/>
            <a:ext cx="8229600" cy="503237"/>
          </a:xfrm>
        </p:spPr>
        <p:txBody>
          <a:bodyPr/>
          <a:lstStyle/>
          <a:p>
            <a:r>
              <a:rPr lang="en-US"/>
              <a:t>Click to edit Master title style</a:t>
            </a:r>
            <a:endParaRPr lang="fr-CH"/>
          </a:p>
        </p:txBody>
      </p:sp>
      <p:sp>
        <p:nvSpPr>
          <p:cNvPr id="3" name="Text Placeholder 2"/>
          <p:cNvSpPr>
            <a:spLocks noGrp="1"/>
          </p:cNvSpPr>
          <p:nvPr>
            <p:ph type="body" sz="half" idx="1"/>
          </p:nvPr>
        </p:nvSpPr>
        <p:spPr>
          <a:xfrm>
            <a:off x="107950" y="908050"/>
            <a:ext cx="385921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119563" y="908050"/>
            <a:ext cx="38592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57770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10931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a:t>Cliquez pour modifier les styles du texte du masque</a:t>
            </a:r>
          </a:p>
        </p:txBody>
      </p:sp>
    </p:spTree>
    <p:extLst>
      <p:ext uri="{BB962C8B-B14F-4D97-AF65-F5344CB8AC3E}">
        <p14:creationId xmlns:p14="http://schemas.microsoft.com/office/powerpoint/2010/main" val="366106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107950" y="908050"/>
            <a:ext cx="38592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119563" y="908050"/>
            <a:ext cx="38592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266582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7" name="Picture 29" descr="bandeauSESF">
            <a:extLst>
              <a:ext uri="{FF2B5EF4-FFF2-40B4-BE49-F238E27FC236}">
                <a16:creationId xmlns:a16="http://schemas.microsoft.com/office/drawing/2014/main" id="{2478FAF8-1B1C-E29C-676B-3A300441DD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8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0">
            <a:extLst>
              <a:ext uri="{FF2B5EF4-FFF2-40B4-BE49-F238E27FC236}">
                <a16:creationId xmlns:a16="http://schemas.microsoft.com/office/drawing/2014/main" id="{2B6F2547-A07A-4D41-0CBD-0F2F9399D3CE}"/>
              </a:ext>
            </a:extLst>
          </p:cNvPr>
          <p:cNvSpPr txBox="1">
            <a:spLocks noChangeArrowheads="1"/>
          </p:cNvSpPr>
          <p:nvPr userDrawn="1"/>
        </p:nvSpPr>
        <p:spPr bwMode="auto">
          <a:xfrm>
            <a:off x="5257800" y="6237288"/>
            <a:ext cx="3886200" cy="66992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fr-FR" sz="1200" b="1">
                <a:solidFill>
                  <a:srgbClr val="CE0B62"/>
                </a:solidFill>
              </a:rPr>
              <a:t>Chaire des Ressources Humaines et Organisation</a:t>
            </a:r>
          </a:p>
          <a:p>
            <a:pPr eaLnBrk="1" hangingPunct="1"/>
            <a:r>
              <a:rPr lang="fr-CH" altLang="fr-FR" sz="1200">
                <a:solidFill>
                  <a:srgbClr val="CE0B62"/>
                </a:solidFill>
              </a:rPr>
              <a:t>Introduction à la gestion SA 10</a:t>
            </a:r>
          </a:p>
          <a:p>
            <a:pPr eaLnBrk="1" hangingPunct="1"/>
            <a:r>
              <a:rPr lang="fr-CH" altLang="fr-FR" sz="1200">
                <a:solidFill>
                  <a:srgbClr val="CE0B62"/>
                </a:solidFill>
              </a:rPr>
              <a:t>			</a:t>
            </a:r>
            <a:r>
              <a:rPr lang="fr-CH" altLang="fr-FR" sz="1400">
                <a:solidFill>
                  <a:srgbClr val="CE0B62"/>
                </a:solidFill>
              </a:rPr>
              <a:t>               </a:t>
            </a:r>
            <a:fld id="{E20DE0A2-23D3-C347-9916-319CB212AFEE}" type="slidenum">
              <a:rPr lang="fr-CH" altLang="fr-FR" sz="1400">
                <a:solidFill>
                  <a:srgbClr val="CE0B62"/>
                </a:solidFill>
              </a:rPr>
              <a:pPr eaLnBrk="1" hangingPunct="1"/>
              <a:t>‹N°›</a:t>
            </a:fld>
            <a:endParaRPr lang="fr-CH" altLang="fr-FR" sz="1400">
              <a:solidFill>
                <a:srgbClr val="CE0B62"/>
              </a:solidFill>
            </a:endParaRPr>
          </a:p>
        </p:txBody>
      </p:sp>
      <p:sp>
        <p:nvSpPr>
          <p:cNvPr id="2" name="Titre 1"/>
          <p:cNvSpPr>
            <a:spLocks noGrp="1"/>
          </p:cNvSpPr>
          <p:nvPr>
            <p:ph type="title"/>
          </p:nvPr>
        </p:nvSpPr>
        <p:spPr>
          <a:xfrm>
            <a:off x="457200" y="274638"/>
            <a:ext cx="8229600" cy="1143000"/>
          </a:xfrm>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9" name="Espace réservé du numéro de diapositive 6">
            <a:extLst>
              <a:ext uri="{FF2B5EF4-FFF2-40B4-BE49-F238E27FC236}">
                <a16:creationId xmlns:a16="http://schemas.microsoft.com/office/drawing/2014/main" id="{FF73984C-5B21-B911-B6A3-BAAB981FF1BF}"/>
              </a:ext>
            </a:extLst>
          </p:cNvPr>
          <p:cNvSpPr>
            <a:spLocks noGrp="1"/>
          </p:cNvSpPr>
          <p:nvPr>
            <p:ph type="sldNum" sz="quarter" idx="10"/>
          </p:nvPr>
        </p:nvSpPr>
        <p:spPr>
          <a:xfrm>
            <a:off x="5508625" y="6381750"/>
            <a:ext cx="476250" cy="331788"/>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defRPr>
            </a:lvl1pPr>
          </a:lstStyle>
          <a:p>
            <a:pPr>
              <a:defRPr/>
            </a:pPr>
            <a:endParaRPr lang="fr-CH" altLang="fr-FR"/>
          </a:p>
        </p:txBody>
      </p:sp>
    </p:spTree>
    <p:extLst>
      <p:ext uri="{BB962C8B-B14F-4D97-AF65-F5344CB8AC3E}">
        <p14:creationId xmlns:p14="http://schemas.microsoft.com/office/powerpoint/2010/main" val="421402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Tree>
    <p:extLst>
      <p:ext uri="{BB962C8B-B14F-4D97-AF65-F5344CB8AC3E}">
        <p14:creationId xmlns:p14="http://schemas.microsoft.com/office/powerpoint/2010/main" val="6794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83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16382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121003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7BF8E68-72F9-6FE8-C0EC-7941B9DC9E26}"/>
              </a:ext>
            </a:extLst>
          </p:cNvPr>
          <p:cNvSpPr>
            <a:spLocks noGrp="1" noChangeArrowheads="1"/>
          </p:cNvSpPr>
          <p:nvPr>
            <p:ph type="title"/>
          </p:nvPr>
        </p:nvSpPr>
        <p:spPr bwMode="auto">
          <a:xfrm>
            <a:off x="107950" y="188913"/>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Click to edit Master title style</a:t>
            </a:r>
          </a:p>
        </p:txBody>
      </p:sp>
      <p:sp>
        <p:nvSpPr>
          <p:cNvPr id="1027" name="Rectangle 4">
            <a:extLst>
              <a:ext uri="{FF2B5EF4-FFF2-40B4-BE49-F238E27FC236}">
                <a16:creationId xmlns:a16="http://schemas.microsoft.com/office/drawing/2014/main" id="{6FEEAA2B-3BB8-64C5-00ED-EACF52463113}"/>
              </a:ext>
            </a:extLst>
          </p:cNvPr>
          <p:cNvSpPr>
            <a:spLocks noGrp="1" noChangeArrowheads="1"/>
          </p:cNvSpPr>
          <p:nvPr>
            <p:ph type="body" idx="1"/>
          </p:nvPr>
        </p:nvSpPr>
        <p:spPr bwMode="auto">
          <a:xfrm>
            <a:off x="107950" y="908050"/>
            <a:ext cx="7870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Click to edit Master text styles</a:t>
            </a:r>
          </a:p>
          <a:p>
            <a:pPr lvl="1"/>
            <a:r>
              <a:rPr lang="fr-FR" altLang="fr-FR"/>
              <a:t>Second level</a:t>
            </a:r>
          </a:p>
          <a:p>
            <a:pPr lvl="2"/>
            <a:r>
              <a:rPr lang="fr-FR" altLang="fr-FR"/>
              <a:t>Third level</a:t>
            </a:r>
          </a:p>
        </p:txBody>
      </p:sp>
      <p:pic>
        <p:nvPicPr>
          <p:cNvPr id="1028" name="Picture 2">
            <a:extLst>
              <a:ext uri="{FF2B5EF4-FFF2-40B4-BE49-F238E27FC236}">
                <a16:creationId xmlns:a16="http://schemas.microsoft.com/office/drawing/2014/main" id="{04CE438A-D43F-E99A-0FEF-EC2FFD1222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r="35718"/>
          <a:stretch>
            <a:fillRect/>
          </a:stretch>
        </p:blipFill>
        <p:spPr bwMode="auto">
          <a:xfrm>
            <a:off x="49213" y="6021388"/>
            <a:ext cx="58912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9E5B4E85-5AA4-493D-B24B-96D96CC1E8D0}"/>
              </a:ext>
            </a:extLst>
          </p:cNvPr>
          <p:cNvCxnSpPr>
            <a:cxnSpLocks noChangeShapeType="1"/>
          </p:cNvCxnSpPr>
          <p:nvPr userDrawn="1"/>
        </p:nvCxnSpPr>
        <p:spPr bwMode="auto">
          <a:xfrm>
            <a:off x="34925" y="6092825"/>
            <a:ext cx="9096375" cy="0"/>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 name="Image 6">
            <a:extLst>
              <a:ext uri="{FF2B5EF4-FFF2-40B4-BE49-F238E27FC236}">
                <a16:creationId xmlns:a16="http://schemas.microsoft.com/office/drawing/2014/main" id="{D42B6F93-D51B-55BC-1BCE-7DCCBC1EAB9C}"/>
              </a:ext>
            </a:extLst>
          </p:cNvPr>
          <p:cNvPicPr>
            <a:picLocks noChangeAspect="1"/>
          </p:cNvPicPr>
          <p:nvPr userDrawn="1"/>
        </p:nvPicPr>
        <p:blipFill>
          <a:blip r:embed="rId16"/>
          <a:stretch>
            <a:fillRect/>
          </a:stretch>
        </p:blipFill>
        <p:spPr>
          <a:xfrm>
            <a:off x="6478588" y="6021388"/>
            <a:ext cx="2679700" cy="857250"/>
          </a:xfrm>
          <a:prstGeom prst="rect">
            <a:avLst/>
          </a:prstGeom>
        </p:spPr>
      </p:pic>
    </p:spTree>
  </p:cSld>
  <p:clrMap bg1="lt1" tx1="dk1" bg2="lt2" tx2="dk2" accent1="accent1" accent2="accent2" accent3="accent3" accent4="accent4" accent5="accent5" accent6="accent6" hlink="hlink" folHlink="folHlink"/>
  <p:sldLayoutIdLst>
    <p:sldLayoutId id="2147484290" r:id="rId1"/>
    <p:sldLayoutId id="2147484279" r:id="rId2"/>
    <p:sldLayoutId id="2147484280" r:id="rId3"/>
    <p:sldLayoutId id="2147484281" r:id="rId4"/>
    <p:sldLayoutId id="214748429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Lst>
  <p:hf hdr="0" ftr="0" dt="0"/>
  <p:txStyles>
    <p:titleStyle>
      <a:lvl1pPr algn="l" rtl="0" eaLnBrk="0" fontAlgn="base" hangingPunct="0">
        <a:spcBef>
          <a:spcPct val="0"/>
        </a:spcBef>
        <a:spcAft>
          <a:spcPct val="0"/>
        </a:spcAft>
        <a:defRPr sz="2400" b="1">
          <a:solidFill>
            <a:schemeClr val="accent1"/>
          </a:solidFill>
          <a:latin typeface="+mj-lt"/>
          <a:ea typeface="ＭＳ Ｐゴシック" charset="-128"/>
          <a:cs typeface="ＭＳ Ｐゴシック" charset="0"/>
        </a:defRPr>
      </a:lvl1pPr>
      <a:lvl2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2pPr>
      <a:lvl3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3pPr>
      <a:lvl4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4pPr>
      <a:lvl5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5pPr>
      <a:lvl6pPr marL="457200" algn="l" rtl="0" fontAlgn="base">
        <a:spcBef>
          <a:spcPct val="0"/>
        </a:spcBef>
        <a:spcAft>
          <a:spcPct val="0"/>
        </a:spcAft>
        <a:defRPr sz="2400" b="1">
          <a:solidFill>
            <a:schemeClr val="accent1"/>
          </a:solidFill>
          <a:latin typeface="Arial" pitchFamily="-109" charset="0"/>
        </a:defRPr>
      </a:lvl6pPr>
      <a:lvl7pPr marL="914400" algn="l" rtl="0" fontAlgn="base">
        <a:spcBef>
          <a:spcPct val="0"/>
        </a:spcBef>
        <a:spcAft>
          <a:spcPct val="0"/>
        </a:spcAft>
        <a:defRPr sz="2400" b="1">
          <a:solidFill>
            <a:schemeClr val="accent1"/>
          </a:solidFill>
          <a:latin typeface="Arial" pitchFamily="-109" charset="0"/>
        </a:defRPr>
      </a:lvl7pPr>
      <a:lvl8pPr marL="1371600" algn="l" rtl="0" fontAlgn="base">
        <a:spcBef>
          <a:spcPct val="0"/>
        </a:spcBef>
        <a:spcAft>
          <a:spcPct val="0"/>
        </a:spcAft>
        <a:defRPr sz="2400" b="1">
          <a:solidFill>
            <a:schemeClr val="accent1"/>
          </a:solidFill>
          <a:latin typeface="Arial" pitchFamily="-109" charset="0"/>
        </a:defRPr>
      </a:lvl8pPr>
      <a:lvl9pPr marL="1828800" algn="l" rtl="0" fontAlgn="base">
        <a:spcBef>
          <a:spcPct val="0"/>
        </a:spcBef>
        <a:spcAft>
          <a:spcPct val="0"/>
        </a:spcAft>
        <a:defRPr sz="2400" b="1">
          <a:solidFill>
            <a:schemeClr val="accent1"/>
          </a:solidFill>
          <a:latin typeface="Arial" pitchFamily="-109"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n"/>
        <a:defRPr sz="20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Clr>
          <a:srgbClr val="185B8D"/>
        </a:buClr>
        <a:buFont typeface="Century Gothic" panose="020B0502020202020204" pitchFamily="34" charset="0"/>
        <a:buChar char="^"/>
        <a:defRPr sz="16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lr>
          <a:schemeClr val="bg2"/>
        </a:buClr>
        <a:buChar char="•"/>
        <a:defRPr sz="16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Garamond" pitchFamily="-109" charset="0"/>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Garamond" pitchFamily="-109" charset="0"/>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Garamond" pitchFamily="-109" charset="0"/>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Garamond" pitchFamily="-109" charset="0"/>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Garamond" pitchFamily="-109" charset="0"/>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Garamond" pitchFamily="-109" charset="0"/>
          <a:ea typeface="ＭＳ Ｐゴシック" pitchFamily="-109"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watchgroup.com/en/group_profile/boards/executive_group_management_board/nick_hayek"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813C9132-67C3-4D4D-25F8-A8E8C1EE91D5}"/>
              </a:ext>
            </a:extLst>
          </p:cNvPr>
          <p:cNvSpPr>
            <a:spLocks noGrp="1" noChangeArrowheads="1"/>
          </p:cNvSpPr>
          <p:nvPr>
            <p:ph type="subTitle" idx="1"/>
          </p:nvPr>
        </p:nvSpPr>
        <p:spPr>
          <a:xfrm>
            <a:off x="287337" y="835184"/>
            <a:ext cx="8569325" cy="2808288"/>
          </a:xfrm>
        </p:spPr>
        <p:txBody>
          <a:bodyPr/>
          <a:lstStyle/>
          <a:p>
            <a:r>
              <a:rPr lang="fr-CH" sz="2400" dirty="0"/>
              <a:t>Confiance et réseaux économiques en Suisse : le rôle de l’armée de milice dans la formation-sélection des élites économiques suisses</a:t>
            </a:r>
          </a:p>
          <a:p>
            <a:pPr>
              <a:buFont typeface="Wingdings" pitchFamily="2" charset="2"/>
              <a:buNone/>
            </a:pPr>
            <a:br>
              <a:rPr lang="fr-CH" altLang="fr-FR" b="0" dirty="0">
                <a:ea typeface="ＭＳ Ｐゴシック" panose="020B0600070205080204" pitchFamily="34" charset="-128"/>
              </a:rPr>
            </a:b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endParaRPr lang="fr-CH" altLang="fr-FR" b="0" dirty="0">
              <a:ea typeface="ＭＳ Ｐゴシック" panose="020B0600070205080204" pitchFamily="34" charset="-128"/>
            </a:endParaRPr>
          </a:p>
          <a:p>
            <a:pPr>
              <a:buFont typeface="Wingdings" pitchFamily="2" charset="2"/>
              <a:buNone/>
            </a:pPr>
            <a:r>
              <a:rPr lang="fr-CH" altLang="fr-FR" b="0" dirty="0" err="1">
                <a:ea typeface="ＭＳ Ｐゴシック" panose="020B0600070205080204" pitchFamily="34" charset="-128"/>
              </a:rPr>
              <a:t>Eric</a:t>
            </a:r>
            <a:r>
              <a:rPr lang="fr-CH" altLang="fr-FR" b="0" dirty="0">
                <a:ea typeface="ＭＳ Ｐゴシック" panose="020B0600070205080204" pitchFamily="34" charset="-128"/>
              </a:rPr>
              <a:t> </a:t>
            </a:r>
            <a:r>
              <a:rPr lang="fr-CH" altLang="fr-FR" b="0" dirty="0" err="1">
                <a:ea typeface="ＭＳ Ｐゴシック" panose="020B0600070205080204" pitchFamily="34" charset="-128"/>
              </a:rPr>
              <a:t>Davoine</a:t>
            </a:r>
            <a:r>
              <a:rPr lang="fr-CH" altLang="fr-FR" b="0" dirty="0">
                <a:ea typeface="ＭＳ Ｐゴシック" panose="020B0600070205080204" pitchFamily="34" charset="-128"/>
              </a:rPr>
              <a:t>, </a:t>
            </a:r>
          </a:p>
          <a:p>
            <a:pPr>
              <a:buFont typeface="Wingdings" pitchFamily="2" charset="2"/>
              <a:buNone/>
            </a:pPr>
            <a:r>
              <a:rPr lang="fr-CH" altLang="fr-FR" b="0" dirty="0">
                <a:ea typeface="ＭＳ Ｐゴシック" panose="020B0600070205080204" pitchFamily="34" charset="-128"/>
              </a:rPr>
              <a:t>Professeur à l’Université de Fribourg</a:t>
            </a:r>
          </a:p>
          <a:p>
            <a:pPr>
              <a:buFont typeface="Wingdings" pitchFamily="2" charset="2"/>
              <a:buNone/>
            </a:pPr>
            <a:endParaRPr lang="fr-CH" altLang="fr-FR" sz="4000" dirty="0">
              <a:ea typeface="ＭＳ Ｐゴシック" panose="020B0600070205080204" pitchFamily="34" charset="-128"/>
            </a:endParaRPr>
          </a:p>
          <a:p>
            <a:pPr eaLnBrk="1" hangingPunct="1">
              <a:buFont typeface="Wingdings" pitchFamily="2" charset="2"/>
              <a:buNone/>
            </a:pPr>
            <a:endParaRPr lang="fr-CH" altLang="fr-FR" sz="4000" dirty="0">
              <a:ea typeface="ＭＳ Ｐゴシック" panose="020B0600070205080204" pitchFamily="34" charset="-128"/>
            </a:endParaRPr>
          </a:p>
        </p:txBody>
      </p:sp>
      <p:pic>
        <p:nvPicPr>
          <p:cNvPr id="3" name="Image 2">
            <a:extLst>
              <a:ext uri="{FF2B5EF4-FFF2-40B4-BE49-F238E27FC236}">
                <a16:creationId xmlns:a16="http://schemas.microsoft.com/office/drawing/2014/main" id="{F55CD78F-0D50-5A04-2475-3B9F509B3FD7}"/>
              </a:ext>
            </a:extLst>
          </p:cNvPr>
          <p:cNvPicPr>
            <a:picLocks noChangeAspect="1"/>
          </p:cNvPicPr>
          <p:nvPr/>
        </p:nvPicPr>
        <p:blipFill>
          <a:blip r:embed="rId2"/>
          <a:stretch>
            <a:fillRect/>
          </a:stretch>
        </p:blipFill>
        <p:spPr>
          <a:xfrm>
            <a:off x="2339752" y="2381250"/>
            <a:ext cx="4064000" cy="2095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074AC094-0966-3204-CA3E-D37BA8D3E9BA}"/>
              </a:ext>
            </a:extLst>
          </p:cNvPr>
          <p:cNvSpPr>
            <a:spLocks noGrp="1" noChangeArrowheads="1"/>
          </p:cNvSpPr>
          <p:nvPr>
            <p:ph type="title"/>
          </p:nvPr>
        </p:nvSpPr>
        <p:spPr>
          <a:xfrm>
            <a:off x="323850" y="188913"/>
            <a:ext cx="8496300" cy="700087"/>
          </a:xfrm>
        </p:spPr>
        <p:txBody>
          <a:bodyPr anchor="t"/>
          <a:lstStyle/>
          <a:p>
            <a:pPr eaLnBrk="1" hangingPunct="1"/>
            <a:r>
              <a:rPr lang="en-US" altLang="fr-FR">
                <a:ea typeface="ＭＳ Ｐゴシック" panose="020B0600070205080204" pitchFamily="34" charset="-128"/>
              </a:rPr>
              <a:t>National models of (business elite ) career paths</a:t>
            </a:r>
            <a:endParaRPr lang="fr-CH" altLang="fr-FR">
              <a:ea typeface="ＭＳ Ｐゴシック" panose="020B0600070205080204" pitchFamily="34" charset="-128"/>
            </a:endParaRPr>
          </a:p>
        </p:txBody>
      </p:sp>
      <p:pic>
        <p:nvPicPr>
          <p:cNvPr id="9218" name="Picture 3">
            <a:extLst>
              <a:ext uri="{FF2B5EF4-FFF2-40B4-BE49-F238E27FC236}">
                <a16:creationId xmlns:a16="http://schemas.microsoft.com/office/drawing/2014/main" id="{07BFC1BC-A6C7-775D-3C25-EC7B983261C7}"/>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066800"/>
            <a:ext cx="5545138" cy="5105400"/>
          </a:xfrm>
          <a:noFill/>
        </p:spPr>
      </p:pic>
      <p:pic>
        <p:nvPicPr>
          <p:cNvPr id="9219" name="Image 5">
            <a:extLst>
              <a:ext uri="{FF2B5EF4-FFF2-40B4-BE49-F238E27FC236}">
                <a16:creationId xmlns:a16="http://schemas.microsoft.com/office/drawing/2014/main" id="{89570B06-E866-D38E-1C4A-C6C0B5E664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214438"/>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 6">
            <a:extLst>
              <a:ext uri="{FF2B5EF4-FFF2-40B4-BE49-F238E27FC236}">
                <a16:creationId xmlns:a16="http://schemas.microsoft.com/office/drawing/2014/main" id="{36C79F58-B7F9-DB18-643B-12B42FD0CB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1075" y="2211388"/>
            <a:ext cx="863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 2">
            <a:extLst>
              <a:ext uri="{FF2B5EF4-FFF2-40B4-BE49-F238E27FC236}">
                <a16:creationId xmlns:a16="http://schemas.microsoft.com/office/drawing/2014/main" id="{846F4BFE-458F-A0BA-7607-FCD6D205B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1831975"/>
            <a:ext cx="636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9A399A6-5D36-5E45-3C5F-3C641EA67C35}"/>
              </a:ext>
            </a:extLst>
          </p:cNvPr>
          <p:cNvSpPr>
            <a:spLocks noGrp="1" noChangeArrowheads="1"/>
          </p:cNvSpPr>
          <p:nvPr>
            <p:ph type="title"/>
          </p:nvPr>
        </p:nvSpPr>
        <p:spPr>
          <a:xfrm>
            <a:off x="323850" y="188913"/>
            <a:ext cx="8496300" cy="700087"/>
          </a:xfrm>
        </p:spPr>
        <p:txBody>
          <a:bodyPr anchor="t"/>
          <a:lstStyle/>
          <a:p>
            <a:pPr eaLnBrk="1" hangingPunct="1"/>
            <a:r>
              <a:rPr lang="en-US" altLang="fr-FR">
                <a:ea typeface="ＭＳ Ｐゴシック" panose="020B0600070205080204" pitchFamily="34" charset="-128"/>
              </a:rPr>
              <a:t>National models of (business elite ) career paths</a:t>
            </a:r>
            <a:endParaRPr lang="fr-CH" altLang="fr-FR">
              <a:ea typeface="ＭＳ Ｐゴシック" panose="020B0600070205080204" pitchFamily="34" charset="-128"/>
            </a:endParaRPr>
          </a:p>
        </p:txBody>
      </p:sp>
      <p:pic>
        <p:nvPicPr>
          <p:cNvPr id="10242" name="Picture 3">
            <a:extLst>
              <a:ext uri="{FF2B5EF4-FFF2-40B4-BE49-F238E27FC236}">
                <a16:creationId xmlns:a16="http://schemas.microsoft.com/office/drawing/2014/main" id="{3E27A079-BF3C-6BBA-FBE1-61A21243D6E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066800"/>
            <a:ext cx="5545138" cy="5105400"/>
          </a:xfrm>
          <a:noFill/>
        </p:spPr>
      </p:pic>
      <p:pic>
        <p:nvPicPr>
          <p:cNvPr id="10243" name="Image 5">
            <a:extLst>
              <a:ext uri="{FF2B5EF4-FFF2-40B4-BE49-F238E27FC236}">
                <a16:creationId xmlns:a16="http://schemas.microsoft.com/office/drawing/2014/main" id="{5D05AAA3-1FC2-82EE-F511-E510048A26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214438"/>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6">
            <a:extLst>
              <a:ext uri="{FF2B5EF4-FFF2-40B4-BE49-F238E27FC236}">
                <a16:creationId xmlns:a16="http://schemas.microsoft.com/office/drawing/2014/main" id="{482B3FDA-8DA8-B7E9-A69D-7C85F5A563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1075" y="2211388"/>
            <a:ext cx="863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 2">
            <a:extLst>
              <a:ext uri="{FF2B5EF4-FFF2-40B4-BE49-F238E27FC236}">
                <a16:creationId xmlns:a16="http://schemas.microsoft.com/office/drawing/2014/main" id="{E7A4CCAC-3595-A6C7-BE9F-B5CBFDD21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1831975"/>
            <a:ext cx="636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E66E1089-D502-A540-B4A8-27EC904923B5}"/>
              </a:ext>
            </a:extLst>
          </p:cNvPr>
          <p:cNvSpPr/>
          <p:nvPr/>
        </p:nvSpPr>
        <p:spPr>
          <a:xfrm>
            <a:off x="1331913" y="908050"/>
            <a:ext cx="3168650" cy="273685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8" name="Ellipse 7">
            <a:extLst>
              <a:ext uri="{FF2B5EF4-FFF2-40B4-BE49-F238E27FC236}">
                <a16:creationId xmlns:a16="http://schemas.microsoft.com/office/drawing/2014/main" id="{4621C309-22E4-CA4D-9A9F-39B3CDE0389E}"/>
              </a:ext>
            </a:extLst>
          </p:cNvPr>
          <p:cNvSpPr/>
          <p:nvPr/>
        </p:nvSpPr>
        <p:spPr>
          <a:xfrm>
            <a:off x="4543425" y="842963"/>
            <a:ext cx="3168650" cy="273685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B751137-DF98-1232-584B-699E05E9051E}"/>
              </a:ext>
            </a:extLst>
          </p:cNvPr>
          <p:cNvSpPr>
            <a:spLocks noGrp="1" noChangeArrowheads="1"/>
          </p:cNvSpPr>
          <p:nvPr>
            <p:ph type="title"/>
          </p:nvPr>
        </p:nvSpPr>
        <p:spPr>
          <a:xfrm>
            <a:off x="323850" y="188913"/>
            <a:ext cx="8496300" cy="700087"/>
          </a:xfrm>
        </p:spPr>
        <p:txBody>
          <a:bodyPr anchor="t"/>
          <a:lstStyle/>
          <a:p>
            <a:pPr eaLnBrk="1" hangingPunct="1"/>
            <a:r>
              <a:rPr lang="en-US" altLang="fr-FR">
                <a:ea typeface="ＭＳ Ｐゴシック" panose="020B0600070205080204" pitchFamily="34" charset="-128"/>
              </a:rPr>
              <a:t>National models of career paths</a:t>
            </a:r>
            <a:endParaRPr lang="fr-CH" altLang="fr-FR">
              <a:ea typeface="ＭＳ Ｐゴシック" panose="020B0600070205080204" pitchFamily="34" charset="-128"/>
            </a:endParaRPr>
          </a:p>
        </p:txBody>
      </p:sp>
      <p:pic>
        <p:nvPicPr>
          <p:cNvPr id="11266" name="Picture 3">
            <a:extLst>
              <a:ext uri="{FF2B5EF4-FFF2-40B4-BE49-F238E27FC236}">
                <a16:creationId xmlns:a16="http://schemas.microsoft.com/office/drawing/2014/main" id="{518F0FA3-755A-9CFE-CCF0-5C82FDC937B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066800"/>
            <a:ext cx="5545138" cy="5105400"/>
          </a:xfrm>
          <a:noFill/>
        </p:spPr>
      </p:pic>
      <p:pic>
        <p:nvPicPr>
          <p:cNvPr id="11267" name="Image 5">
            <a:extLst>
              <a:ext uri="{FF2B5EF4-FFF2-40B4-BE49-F238E27FC236}">
                <a16:creationId xmlns:a16="http://schemas.microsoft.com/office/drawing/2014/main" id="{E775F480-3FBF-EE91-52DC-DE06758A1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214438"/>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e 6">
            <a:extLst>
              <a:ext uri="{FF2B5EF4-FFF2-40B4-BE49-F238E27FC236}">
                <a16:creationId xmlns:a16="http://schemas.microsoft.com/office/drawing/2014/main" id="{0BF45F9A-70C9-C4EC-685D-5DB4FCD07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114550"/>
            <a:ext cx="863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 2">
            <a:extLst>
              <a:ext uri="{FF2B5EF4-FFF2-40B4-BE49-F238E27FC236}">
                <a16:creationId xmlns:a16="http://schemas.microsoft.com/office/drawing/2014/main" id="{EDCEA774-31A4-F192-055C-F5131840C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1831975"/>
            <a:ext cx="636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id="{AD535AEA-98BD-BF49-9881-33FE28E01A7E}"/>
              </a:ext>
            </a:extLst>
          </p:cNvPr>
          <p:cNvSpPr/>
          <p:nvPr/>
        </p:nvSpPr>
        <p:spPr>
          <a:xfrm>
            <a:off x="1331913" y="908050"/>
            <a:ext cx="3168650" cy="273685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9" name="Processus 8">
            <a:extLst>
              <a:ext uri="{FF2B5EF4-FFF2-40B4-BE49-F238E27FC236}">
                <a16:creationId xmlns:a16="http://schemas.microsoft.com/office/drawing/2014/main" id="{4E7EDE2C-CF7A-474B-9411-51F8E38193E1}"/>
              </a:ext>
            </a:extLst>
          </p:cNvPr>
          <p:cNvSpPr/>
          <p:nvPr/>
        </p:nvSpPr>
        <p:spPr>
          <a:xfrm>
            <a:off x="4572000" y="685800"/>
            <a:ext cx="4248150" cy="4614863"/>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marL="0" lvl="2" eaLnBrk="1" hangingPunct="1">
              <a:buClr>
                <a:schemeClr val="accent2"/>
              </a:buClr>
              <a:buSzPct val="80000"/>
              <a:defRPr/>
            </a:pPr>
            <a:r>
              <a:rPr lang="fr-CH" altLang="fr-FR" b="1" dirty="0">
                <a:solidFill>
                  <a:schemeClr val="tx1"/>
                </a:solidFill>
              </a:rPr>
              <a:t>French </a:t>
            </a:r>
            <a:r>
              <a:rPr lang="fr-CH" altLang="fr-FR" b="1" dirty="0" err="1">
                <a:solidFill>
                  <a:schemeClr val="tx1"/>
                </a:solidFill>
              </a:rPr>
              <a:t>characteristics</a:t>
            </a:r>
            <a:r>
              <a:rPr lang="fr-CH" altLang="fr-FR" b="1" dirty="0">
                <a:solidFill>
                  <a:schemeClr val="tx1"/>
                </a:solidFill>
              </a:rPr>
              <a:t> of top management profiles </a:t>
            </a:r>
          </a:p>
          <a:p>
            <a:pPr marL="0" lvl="2" eaLnBrk="1" hangingPunct="1">
              <a:buClr>
                <a:schemeClr val="accent2"/>
              </a:buClr>
              <a:buSzPct val="80000"/>
              <a:defRPr/>
            </a:pPr>
            <a:r>
              <a:rPr lang="fr-CH" altLang="fr-FR" dirty="0">
                <a:solidFill>
                  <a:schemeClr val="tx1"/>
                </a:solidFill>
              </a:rPr>
              <a:t>(</a:t>
            </a:r>
            <a:r>
              <a:rPr lang="fr-CH" altLang="fr-FR" dirty="0" err="1">
                <a:solidFill>
                  <a:schemeClr val="tx1"/>
                </a:solidFill>
              </a:rPr>
              <a:t>Davoine</a:t>
            </a:r>
            <a:r>
              <a:rPr lang="fr-CH" altLang="fr-FR" dirty="0">
                <a:solidFill>
                  <a:schemeClr val="tx1"/>
                </a:solidFill>
              </a:rPr>
              <a:t> /</a:t>
            </a:r>
            <a:r>
              <a:rPr lang="fr-CH" altLang="fr-FR" dirty="0" err="1">
                <a:solidFill>
                  <a:schemeClr val="tx1"/>
                </a:solidFill>
              </a:rPr>
              <a:t>Ravasi</a:t>
            </a:r>
            <a:r>
              <a:rPr lang="fr-CH" altLang="fr-FR" dirty="0">
                <a:solidFill>
                  <a:schemeClr val="tx1"/>
                </a:solidFill>
              </a:rPr>
              <a:t>, 2013</a:t>
            </a:r>
            <a:r>
              <a:rPr lang="fr-CH" altLang="fr-FR" b="1" dirty="0">
                <a:solidFill>
                  <a:schemeClr val="tx1"/>
                </a:solidFill>
              </a:rPr>
              <a:t>)</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Selective</a:t>
            </a:r>
            <a:r>
              <a:rPr lang="fr-CH" altLang="fr-FR" sz="1600" dirty="0">
                <a:solidFill>
                  <a:schemeClr val="tx1"/>
                </a:solidFill>
              </a:rPr>
              <a:t> </a:t>
            </a:r>
            <a:r>
              <a:rPr lang="fr-CH" altLang="fr-FR" sz="1600" dirty="0" err="1">
                <a:solidFill>
                  <a:schemeClr val="tx1"/>
                </a:solidFill>
              </a:rPr>
              <a:t>education</a:t>
            </a:r>
            <a:r>
              <a:rPr lang="fr-CH" altLang="fr-FR" sz="1600" dirty="0">
                <a:solidFill>
                  <a:schemeClr val="tx1"/>
                </a:solidFill>
              </a:rPr>
              <a:t> institutions (Polytechnique, HEC, ENA, IEP…)</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Role</a:t>
            </a:r>
            <a:r>
              <a:rPr lang="fr-CH" altLang="fr-FR" sz="1600" dirty="0">
                <a:solidFill>
                  <a:schemeClr val="tx1"/>
                </a:solidFill>
              </a:rPr>
              <a:t> of the state : 20% of 272 CAC40 top managers  </a:t>
            </a:r>
            <a:r>
              <a:rPr lang="fr-CH" altLang="fr-FR" sz="1600" dirty="0" err="1">
                <a:solidFill>
                  <a:schemeClr val="tx1"/>
                </a:solidFill>
              </a:rPr>
              <a:t>with</a:t>
            </a:r>
            <a:r>
              <a:rPr lang="fr-CH" altLang="fr-FR" sz="1600" dirty="0">
                <a:solidFill>
                  <a:schemeClr val="tx1"/>
                </a:solidFill>
              </a:rPr>
              <a:t> </a:t>
            </a:r>
            <a:r>
              <a:rPr lang="fr-CH" altLang="fr-FR" sz="1600" dirty="0" err="1">
                <a:solidFill>
                  <a:schemeClr val="tx1"/>
                </a:solidFill>
              </a:rPr>
              <a:t>experience</a:t>
            </a:r>
            <a:r>
              <a:rPr lang="fr-CH" altLang="fr-FR" sz="1600" dirty="0">
                <a:solidFill>
                  <a:schemeClr val="tx1"/>
                </a:solidFill>
              </a:rPr>
              <a:t> in the public </a:t>
            </a:r>
            <a:r>
              <a:rPr lang="fr-CH" altLang="fr-FR" sz="1600" dirty="0" err="1">
                <a:solidFill>
                  <a:schemeClr val="tx1"/>
                </a:solidFill>
              </a:rPr>
              <a:t>sector</a:t>
            </a:r>
            <a:endParaRPr lang="fr-CH" altLang="fr-FR" sz="1600" dirty="0">
              <a:solidFill>
                <a:schemeClr val="tx1"/>
              </a:solidFill>
            </a:endParaRP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a:solidFill>
                  <a:schemeClr val="tx1"/>
                </a:solidFill>
              </a:rPr>
              <a:t>Education system/state </a:t>
            </a:r>
            <a:r>
              <a:rPr lang="fr-CH" altLang="fr-FR" sz="1600" dirty="0" err="1">
                <a:solidFill>
                  <a:schemeClr val="tx1"/>
                </a:solidFill>
              </a:rPr>
              <a:t>detection</a:t>
            </a:r>
            <a:r>
              <a:rPr lang="fr-CH" altLang="fr-FR" sz="1600" dirty="0">
                <a:solidFill>
                  <a:schemeClr val="tx1"/>
                </a:solidFill>
              </a:rPr>
              <a:t> (and </a:t>
            </a:r>
            <a:r>
              <a:rPr lang="fr-CH" altLang="fr-FR" sz="1600" dirty="0" err="1">
                <a:solidFill>
                  <a:schemeClr val="tx1"/>
                </a:solidFill>
              </a:rPr>
              <a:t>development</a:t>
            </a:r>
            <a:r>
              <a:rPr lang="fr-CH" altLang="fr-FR" sz="1600" dirty="0">
                <a:solidFill>
                  <a:schemeClr val="tx1"/>
                </a:solidFill>
              </a:rPr>
              <a:t>) of </a:t>
            </a:r>
            <a:r>
              <a:rPr lang="fr-CH" altLang="fr-FR" sz="1600" dirty="0" err="1">
                <a:solidFill>
                  <a:schemeClr val="tx1"/>
                </a:solidFill>
              </a:rPr>
              <a:t>corporate</a:t>
            </a:r>
            <a:r>
              <a:rPr lang="fr-CH" altLang="fr-FR" sz="1600" dirty="0">
                <a:solidFill>
                  <a:schemeClr val="tx1"/>
                </a:solidFill>
              </a:rPr>
              <a:t> </a:t>
            </a:r>
            <a:r>
              <a:rPr lang="fr-CH" altLang="fr-FR" sz="1600" dirty="0" err="1">
                <a:solidFill>
                  <a:schemeClr val="tx1"/>
                </a:solidFill>
              </a:rPr>
              <a:t>elite</a:t>
            </a:r>
            <a:endParaRPr lang="fr-CH" altLang="fr-FR" sz="1600" dirty="0">
              <a:solidFill>
                <a:schemeClr val="tx1"/>
              </a:solidFill>
            </a:endParaRP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endParaRPr lang="fr-CH" altLang="fr-FR" sz="16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9FD95FB1-DE57-393A-4326-1911D507541E}"/>
              </a:ext>
            </a:extLst>
          </p:cNvPr>
          <p:cNvSpPr>
            <a:spLocks noGrp="1" noChangeArrowheads="1"/>
          </p:cNvSpPr>
          <p:nvPr>
            <p:ph type="title"/>
          </p:nvPr>
        </p:nvSpPr>
        <p:spPr>
          <a:xfrm>
            <a:off x="323850" y="188913"/>
            <a:ext cx="8496300" cy="700087"/>
          </a:xfrm>
        </p:spPr>
        <p:txBody>
          <a:bodyPr anchor="t"/>
          <a:lstStyle/>
          <a:p>
            <a:pPr eaLnBrk="1" hangingPunct="1"/>
            <a:r>
              <a:rPr lang="en-US" altLang="fr-FR">
                <a:ea typeface="ＭＳ Ｐゴシック" panose="020B0600070205080204" pitchFamily="34" charset="-128"/>
              </a:rPr>
              <a:t>National models of career paths</a:t>
            </a:r>
            <a:endParaRPr lang="fr-CH" altLang="fr-FR">
              <a:ea typeface="ＭＳ Ｐゴシック" panose="020B0600070205080204" pitchFamily="34" charset="-128"/>
            </a:endParaRPr>
          </a:p>
        </p:txBody>
      </p:sp>
      <p:pic>
        <p:nvPicPr>
          <p:cNvPr id="12290" name="Picture 3">
            <a:extLst>
              <a:ext uri="{FF2B5EF4-FFF2-40B4-BE49-F238E27FC236}">
                <a16:creationId xmlns:a16="http://schemas.microsoft.com/office/drawing/2014/main" id="{0EBA18E0-49A7-A3D2-EC70-3BDA4EA33B6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066800"/>
            <a:ext cx="5545138" cy="5105400"/>
          </a:xfrm>
          <a:noFill/>
        </p:spPr>
      </p:pic>
      <p:pic>
        <p:nvPicPr>
          <p:cNvPr id="12291" name="Image 6">
            <a:extLst>
              <a:ext uri="{FF2B5EF4-FFF2-40B4-BE49-F238E27FC236}">
                <a16:creationId xmlns:a16="http://schemas.microsoft.com/office/drawing/2014/main" id="{AC49F04A-978D-8B37-D32B-AEEB4CDE5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211388"/>
            <a:ext cx="863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781CD4A7-8BF7-BC49-BCE6-22624E850F08}"/>
              </a:ext>
            </a:extLst>
          </p:cNvPr>
          <p:cNvSpPr/>
          <p:nvPr/>
        </p:nvSpPr>
        <p:spPr>
          <a:xfrm>
            <a:off x="4427538" y="1066800"/>
            <a:ext cx="3168650" cy="273685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9" name="Processus 8">
            <a:extLst>
              <a:ext uri="{FF2B5EF4-FFF2-40B4-BE49-F238E27FC236}">
                <a16:creationId xmlns:a16="http://schemas.microsoft.com/office/drawing/2014/main" id="{A8FBD7B0-3F18-E34C-8E72-5EB9DAE8F5C8}"/>
              </a:ext>
            </a:extLst>
          </p:cNvPr>
          <p:cNvSpPr/>
          <p:nvPr/>
        </p:nvSpPr>
        <p:spPr>
          <a:xfrm>
            <a:off x="160338" y="836613"/>
            <a:ext cx="4248150" cy="4614862"/>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marL="0" lvl="2" eaLnBrk="1" hangingPunct="1">
              <a:buClr>
                <a:schemeClr val="accent2"/>
              </a:buClr>
              <a:buSzPct val="80000"/>
              <a:defRPr/>
            </a:pPr>
            <a:r>
              <a:rPr lang="fr-CH" altLang="fr-FR" b="1" dirty="0" err="1">
                <a:solidFill>
                  <a:schemeClr val="tx1"/>
                </a:solidFill>
              </a:rPr>
              <a:t>German</a:t>
            </a:r>
            <a:r>
              <a:rPr lang="fr-CH" altLang="fr-FR" b="1" dirty="0">
                <a:solidFill>
                  <a:schemeClr val="tx1"/>
                </a:solidFill>
              </a:rPr>
              <a:t> </a:t>
            </a:r>
            <a:r>
              <a:rPr lang="fr-CH" altLang="fr-FR" b="1" dirty="0" err="1">
                <a:solidFill>
                  <a:schemeClr val="tx1"/>
                </a:solidFill>
              </a:rPr>
              <a:t>characteristics</a:t>
            </a:r>
            <a:r>
              <a:rPr lang="fr-CH" altLang="fr-FR" b="1" dirty="0">
                <a:solidFill>
                  <a:schemeClr val="tx1"/>
                </a:solidFill>
              </a:rPr>
              <a:t> of top management profiles </a:t>
            </a:r>
          </a:p>
          <a:p>
            <a:pPr marL="0" lvl="2" eaLnBrk="1" hangingPunct="1">
              <a:buClr>
                <a:schemeClr val="accent2"/>
              </a:buClr>
              <a:buSzPct val="80000"/>
              <a:defRPr/>
            </a:pPr>
            <a:r>
              <a:rPr lang="fr-CH" altLang="fr-FR" dirty="0">
                <a:solidFill>
                  <a:schemeClr val="tx1"/>
                </a:solidFill>
              </a:rPr>
              <a:t>(</a:t>
            </a:r>
            <a:r>
              <a:rPr lang="fr-CH" altLang="fr-FR" dirty="0" err="1">
                <a:solidFill>
                  <a:schemeClr val="tx1"/>
                </a:solidFill>
              </a:rPr>
              <a:t>Davoine</a:t>
            </a:r>
            <a:r>
              <a:rPr lang="fr-CH" altLang="fr-FR" dirty="0">
                <a:solidFill>
                  <a:schemeClr val="tx1"/>
                </a:solidFill>
              </a:rPr>
              <a:t> /</a:t>
            </a:r>
            <a:r>
              <a:rPr lang="fr-CH" altLang="fr-FR" dirty="0" err="1">
                <a:solidFill>
                  <a:schemeClr val="tx1"/>
                </a:solidFill>
              </a:rPr>
              <a:t>Ravasi</a:t>
            </a:r>
            <a:r>
              <a:rPr lang="fr-CH" altLang="fr-FR" dirty="0">
                <a:solidFill>
                  <a:schemeClr val="tx1"/>
                </a:solidFill>
              </a:rPr>
              <a:t>, 2013</a:t>
            </a:r>
            <a:r>
              <a:rPr lang="fr-CH" altLang="fr-FR" b="1" dirty="0">
                <a:solidFill>
                  <a:schemeClr val="tx1"/>
                </a:solidFill>
              </a:rPr>
              <a:t>)</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Research</a:t>
            </a:r>
            <a:r>
              <a:rPr lang="fr-CH" altLang="fr-FR" sz="1600" dirty="0">
                <a:solidFill>
                  <a:schemeClr val="tx1"/>
                </a:solidFill>
              </a:rPr>
              <a:t> </a:t>
            </a:r>
            <a:r>
              <a:rPr lang="fr-CH" altLang="fr-FR" sz="1600" dirty="0" err="1">
                <a:solidFill>
                  <a:schemeClr val="tx1"/>
                </a:solidFill>
              </a:rPr>
              <a:t>experience</a:t>
            </a:r>
            <a:r>
              <a:rPr lang="fr-CH" altLang="fr-FR" sz="1600" dirty="0">
                <a:solidFill>
                  <a:schemeClr val="tx1"/>
                </a:solidFill>
              </a:rPr>
              <a:t> and PhD </a:t>
            </a:r>
            <a:r>
              <a:rPr lang="fr-CH" altLang="fr-FR" sz="1600" dirty="0" err="1">
                <a:solidFill>
                  <a:schemeClr val="tx1"/>
                </a:solidFill>
              </a:rPr>
              <a:t>title</a:t>
            </a:r>
            <a:r>
              <a:rPr lang="fr-CH" altLang="fr-FR" sz="1600" dirty="0">
                <a:solidFill>
                  <a:schemeClr val="tx1"/>
                </a:solidFill>
              </a:rPr>
              <a:t>: about 50% of 169 DAX top managers</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Functional</a:t>
            </a:r>
            <a:r>
              <a:rPr lang="fr-CH" altLang="fr-FR" sz="1600" dirty="0">
                <a:solidFill>
                  <a:schemeClr val="tx1"/>
                </a:solidFill>
              </a:rPr>
              <a:t> </a:t>
            </a:r>
            <a:r>
              <a:rPr lang="fr-CH" altLang="fr-FR" sz="1600" dirty="0" err="1">
                <a:solidFill>
                  <a:schemeClr val="tx1"/>
                </a:solidFill>
              </a:rPr>
              <a:t>career</a:t>
            </a:r>
            <a:r>
              <a:rPr lang="fr-CH" altLang="fr-FR" sz="1600" dirty="0">
                <a:solidFill>
                  <a:schemeClr val="tx1"/>
                </a:solidFill>
              </a:rPr>
              <a:t> </a:t>
            </a:r>
            <a:r>
              <a:rPr lang="fr-CH" altLang="fr-FR" sz="1600" dirty="0" err="1">
                <a:solidFill>
                  <a:schemeClr val="tx1"/>
                </a:solidFill>
              </a:rPr>
              <a:t>within</a:t>
            </a:r>
            <a:r>
              <a:rPr lang="fr-CH" altLang="fr-FR" sz="1600" dirty="0">
                <a:solidFill>
                  <a:schemeClr val="tx1"/>
                </a:solidFill>
              </a:rPr>
              <a:t> a </a:t>
            </a:r>
            <a:r>
              <a:rPr lang="fr-CH" altLang="fr-FR" sz="1600" dirty="0" err="1">
                <a:solidFill>
                  <a:schemeClr val="tx1"/>
                </a:solidFill>
              </a:rPr>
              <a:t>field</a:t>
            </a:r>
            <a:r>
              <a:rPr lang="fr-CH" altLang="fr-FR" sz="1600" dirty="0">
                <a:solidFill>
                  <a:schemeClr val="tx1"/>
                </a:solidFill>
              </a:rPr>
              <a:t> of expertise</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Less</a:t>
            </a:r>
            <a:r>
              <a:rPr lang="fr-CH" altLang="fr-FR" sz="1600" dirty="0">
                <a:solidFill>
                  <a:schemeClr val="tx1"/>
                </a:solidFill>
              </a:rPr>
              <a:t> </a:t>
            </a:r>
            <a:r>
              <a:rPr lang="fr-CH" altLang="fr-FR" sz="1600" dirty="0" err="1">
                <a:solidFill>
                  <a:schemeClr val="tx1"/>
                </a:solidFill>
              </a:rPr>
              <a:t>mobility</a:t>
            </a:r>
            <a:r>
              <a:rPr lang="fr-CH" altLang="fr-FR" sz="1600" dirty="0">
                <a:solidFill>
                  <a:schemeClr val="tx1"/>
                </a:solidFill>
              </a:rPr>
              <a:t> </a:t>
            </a:r>
            <a:r>
              <a:rPr lang="fr-CH" altLang="fr-FR" sz="1600" dirty="0" err="1">
                <a:solidFill>
                  <a:schemeClr val="tx1"/>
                </a:solidFill>
              </a:rPr>
              <a:t>interfunctional</a:t>
            </a:r>
            <a:r>
              <a:rPr lang="fr-CH" altLang="fr-FR" sz="1600" dirty="0">
                <a:solidFill>
                  <a:schemeClr val="tx1"/>
                </a:solidFill>
              </a:rPr>
              <a:t> and </a:t>
            </a:r>
            <a:r>
              <a:rPr lang="fr-CH" altLang="fr-FR" sz="1600" dirty="0" err="1">
                <a:solidFill>
                  <a:schemeClr val="tx1"/>
                </a:solidFill>
              </a:rPr>
              <a:t>intercompany</a:t>
            </a:r>
            <a:r>
              <a:rPr lang="fr-CH" altLang="fr-FR" sz="1600" dirty="0">
                <a:solidFill>
                  <a:schemeClr val="tx1"/>
                </a:solidFill>
              </a:rPr>
              <a:t> (</a:t>
            </a:r>
            <a:r>
              <a:rPr lang="fr-CH" altLang="fr-FR" sz="1600" dirty="0" err="1">
                <a:solidFill>
                  <a:schemeClr val="tx1"/>
                </a:solidFill>
              </a:rPr>
              <a:t>mountain</a:t>
            </a:r>
            <a:r>
              <a:rPr lang="fr-CH" altLang="fr-FR" sz="1600" dirty="0">
                <a:solidFill>
                  <a:schemeClr val="tx1"/>
                </a:solidFill>
              </a:rPr>
              <a:t> </a:t>
            </a:r>
            <a:r>
              <a:rPr lang="fr-CH" altLang="fr-FR" sz="1600" dirty="0" err="1">
                <a:solidFill>
                  <a:schemeClr val="tx1"/>
                </a:solidFill>
              </a:rPr>
              <a:t>climbers</a:t>
            </a:r>
            <a:r>
              <a:rPr lang="fr-CH" altLang="fr-FR" sz="1600" dirty="0">
                <a:solidFill>
                  <a:schemeClr val="tx1"/>
                </a:solidFill>
              </a:rPr>
              <a:t>)</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Corporate</a:t>
            </a:r>
            <a:r>
              <a:rPr lang="fr-CH" altLang="fr-FR" sz="1600" dirty="0">
                <a:solidFill>
                  <a:schemeClr val="tx1"/>
                </a:solidFill>
              </a:rPr>
              <a:t> </a:t>
            </a:r>
            <a:r>
              <a:rPr lang="fr-CH" altLang="fr-FR" sz="1600" dirty="0" err="1">
                <a:solidFill>
                  <a:schemeClr val="tx1"/>
                </a:solidFill>
              </a:rPr>
              <a:t>detection</a:t>
            </a:r>
            <a:r>
              <a:rPr lang="fr-CH" altLang="fr-FR" sz="1600" dirty="0">
                <a:solidFill>
                  <a:schemeClr val="tx1"/>
                </a:solidFill>
              </a:rPr>
              <a:t> of </a:t>
            </a:r>
            <a:r>
              <a:rPr lang="fr-CH" altLang="fr-FR" sz="1600" dirty="0" err="1">
                <a:solidFill>
                  <a:schemeClr val="tx1"/>
                </a:solidFill>
              </a:rPr>
              <a:t>corporate</a:t>
            </a:r>
            <a:r>
              <a:rPr lang="fr-CH" altLang="fr-FR" sz="1600" dirty="0">
                <a:solidFill>
                  <a:schemeClr val="tx1"/>
                </a:solidFill>
              </a:rPr>
              <a:t> </a:t>
            </a:r>
            <a:r>
              <a:rPr lang="fr-CH" altLang="fr-FR" sz="1600" dirty="0" err="1">
                <a:solidFill>
                  <a:schemeClr val="tx1"/>
                </a:solidFill>
              </a:rPr>
              <a:t>elites</a:t>
            </a:r>
            <a:endParaRPr lang="fr-CH" altLang="fr-FR" sz="1600" dirty="0">
              <a:solidFill>
                <a:schemeClr val="tx1"/>
              </a:solidFill>
            </a:endParaRPr>
          </a:p>
        </p:txBody>
      </p:sp>
      <p:pic>
        <p:nvPicPr>
          <p:cNvPr id="12294" name="Image 5">
            <a:extLst>
              <a:ext uri="{FF2B5EF4-FFF2-40B4-BE49-F238E27FC236}">
                <a16:creationId xmlns:a16="http://schemas.microsoft.com/office/drawing/2014/main" id="{BF2E6E07-EDE7-90E9-BD7A-A1DC0CB494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6050" y="1662113"/>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BA0A57C-33DD-5108-3365-2A503585F690}"/>
              </a:ext>
            </a:extLst>
          </p:cNvPr>
          <p:cNvSpPr>
            <a:spLocks noGrp="1" noChangeArrowheads="1"/>
          </p:cNvSpPr>
          <p:nvPr>
            <p:ph type="title"/>
          </p:nvPr>
        </p:nvSpPr>
        <p:spPr>
          <a:xfrm>
            <a:off x="323850" y="188913"/>
            <a:ext cx="8496300" cy="700087"/>
          </a:xfrm>
        </p:spPr>
        <p:txBody>
          <a:bodyPr anchor="t"/>
          <a:lstStyle/>
          <a:p>
            <a:pPr eaLnBrk="1" hangingPunct="1"/>
            <a:r>
              <a:rPr lang="en-US" altLang="fr-FR">
                <a:ea typeface="ＭＳ Ｐゴシック" panose="020B0600070205080204" pitchFamily="34" charset="-128"/>
              </a:rPr>
              <a:t>National models of career paths</a:t>
            </a:r>
            <a:endParaRPr lang="fr-CH" altLang="fr-FR">
              <a:ea typeface="ＭＳ Ｐゴシック" panose="020B0600070205080204" pitchFamily="34" charset="-128"/>
            </a:endParaRPr>
          </a:p>
        </p:txBody>
      </p:sp>
      <p:pic>
        <p:nvPicPr>
          <p:cNvPr id="13314" name="Picture 3">
            <a:extLst>
              <a:ext uri="{FF2B5EF4-FFF2-40B4-BE49-F238E27FC236}">
                <a16:creationId xmlns:a16="http://schemas.microsoft.com/office/drawing/2014/main" id="{092BECD1-1D49-2706-700B-17A8880D830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066800"/>
            <a:ext cx="5545138" cy="5105400"/>
          </a:xfrm>
          <a:noFill/>
        </p:spPr>
      </p:pic>
      <p:pic>
        <p:nvPicPr>
          <p:cNvPr id="13315" name="Image 6">
            <a:extLst>
              <a:ext uri="{FF2B5EF4-FFF2-40B4-BE49-F238E27FC236}">
                <a16:creationId xmlns:a16="http://schemas.microsoft.com/office/drawing/2014/main" id="{C38A019A-0FA3-3EF2-6A4E-C02E7701A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211388"/>
            <a:ext cx="863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781CD4A7-8BF7-BC49-BCE6-22624E850F08}"/>
              </a:ext>
            </a:extLst>
          </p:cNvPr>
          <p:cNvSpPr/>
          <p:nvPr/>
        </p:nvSpPr>
        <p:spPr>
          <a:xfrm>
            <a:off x="4427538" y="1066800"/>
            <a:ext cx="3168650" cy="273685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9" name="Processus 8">
            <a:extLst>
              <a:ext uri="{FF2B5EF4-FFF2-40B4-BE49-F238E27FC236}">
                <a16:creationId xmlns:a16="http://schemas.microsoft.com/office/drawing/2014/main" id="{A8FBD7B0-3F18-E34C-8E72-5EB9DAE8F5C8}"/>
              </a:ext>
            </a:extLst>
          </p:cNvPr>
          <p:cNvSpPr/>
          <p:nvPr/>
        </p:nvSpPr>
        <p:spPr>
          <a:xfrm>
            <a:off x="160338" y="836613"/>
            <a:ext cx="4248150" cy="4614862"/>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marL="0" lvl="2" eaLnBrk="1" hangingPunct="1">
              <a:buClr>
                <a:schemeClr val="accent2"/>
              </a:buClr>
              <a:buSzPct val="80000"/>
              <a:defRPr/>
            </a:pPr>
            <a:r>
              <a:rPr lang="fr-CH" altLang="fr-FR" b="1" dirty="0" err="1">
                <a:solidFill>
                  <a:schemeClr val="tx1"/>
                </a:solidFill>
              </a:rPr>
              <a:t>Swiss</a:t>
            </a:r>
            <a:r>
              <a:rPr lang="fr-CH" altLang="fr-FR" b="1" dirty="0">
                <a:solidFill>
                  <a:schemeClr val="tx1"/>
                </a:solidFill>
              </a:rPr>
              <a:t> </a:t>
            </a:r>
            <a:r>
              <a:rPr lang="fr-CH" altLang="fr-FR" b="1" dirty="0" err="1">
                <a:solidFill>
                  <a:schemeClr val="tx1"/>
                </a:solidFill>
              </a:rPr>
              <a:t>characteristics</a:t>
            </a:r>
            <a:r>
              <a:rPr lang="fr-CH" altLang="fr-FR" b="1" dirty="0">
                <a:solidFill>
                  <a:schemeClr val="tx1"/>
                </a:solidFill>
              </a:rPr>
              <a:t> of top management profiles </a:t>
            </a:r>
          </a:p>
          <a:p>
            <a:pPr marL="0" lvl="2" eaLnBrk="1" hangingPunct="1">
              <a:buClr>
                <a:schemeClr val="accent2"/>
              </a:buClr>
              <a:buSzPct val="80000"/>
              <a:defRPr/>
            </a:pPr>
            <a:r>
              <a:rPr lang="fr-CH" altLang="fr-FR" dirty="0">
                <a:solidFill>
                  <a:schemeClr val="tx1"/>
                </a:solidFill>
              </a:rPr>
              <a:t>(</a:t>
            </a:r>
            <a:r>
              <a:rPr lang="fr-CH" altLang="fr-FR" dirty="0" err="1">
                <a:solidFill>
                  <a:schemeClr val="tx1"/>
                </a:solidFill>
              </a:rPr>
              <a:t>Davoine</a:t>
            </a:r>
            <a:r>
              <a:rPr lang="fr-CH" altLang="fr-FR" dirty="0">
                <a:solidFill>
                  <a:schemeClr val="tx1"/>
                </a:solidFill>
              </a:rPr>
              <a:t> /</a:t>
            </a:r>
            <a:r>
              <a:rPr lang="fr-CH" altLang="fr-FR" dirty="0" err="1">
                <a:solidFill>
                  <a:schemeClr val="tx1"/>
                </a:solidFill>
              </a:rPr>
              <a:t>Ravasi</a:t>
            </a:r>
            <a:r>
              <a:rPr lang="fr-CH" altLang="fr-FR" dirty="0">
                <a:solidFill>
                  <a:schemeClr val="tx1"/>
                </a:solidFill>
              </a:rPr>
              <a:t>, 2013</a:t>
            </a:r>
            <a:r>
              <a:rPr lang="fr-CH" altLang="fr-FR" b="1" dirty="0">
                <a:solidFill>
                  <a:schemeClr val="tx1"/>
                </a:solidFill>
              </a:rPr>
              <a:t>)</a:t>
            </a: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b="1" dirty="0" err="1">
                <a:solidFill>
                  <a:schemeClr val="tx1"/>
                </a:solidFill>
              </a:rPr>
              <a:t>Germanic</a:t>
            </a:r>
            <a:r>
              <a:rPr lang="fr-CH" altLang="fr-FR" sz="1600" b="1" dirty="0">
                <a:solidFill>
                  <a:schemeClr val="tx1"/>
                </a:solidFill>
              </a:rPr>
              <a:t> model </a:t>
            </a:r>
            <a:r>
              <a:rPr lang="fr-CH" altLang="fr-FR" sz="1600" b="1" dirty="0" err="1">
                <a:solidFill>
                  <a:schemeClr val="tx1"/>
                </a:solidFill>
              </a:rPr>
              <a:t>with</a:t>
            </a:r>
            <a:r>
              <a:rPr lang="fr-CH" altLang="fr-FR" sz="1600" b="1" dirty="0">
                <a:solidFill>
                  <a:schemeClr val="tx1"/>
                </a:solidFill>
              </a:rPr>
              <a:t> </a:t>
            </a:r>
            <a:r>
              <a:rPr lang="fr-CH" altLang="fr-FR" sz="1600" b="1" dirty="0" err="1">
                <a:solidFill>
                  <a:schemeClr val="tx1"/>
                </a:solidFill>
              </a:rPr>
              <a:t>specificities</a:t>
            </a:r>
            <a:endParaRPr lang="fr-CH" altLang="fr-FR" sz="2000" b="1" dirty="0">
              <a:solidFill>
                <a:schemeClr val="tx1"/>
              </a:solidFill>
              <a:latin typeface="Garamond" panose="02020404030301010803" pitchFamily="18" charset="0"/>
            </a:endParaRP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Militia</a:t>
            </a:r>
            <a:r>
              <a:rPr lang="fr-CH" altLang="fr-FR" sz="1600" dirty="0">
                <a:solidFill>
                  <a:schemeClr val="tx1"/>
                </a:solidFill>
              </a:rPr>
              <a:t> </a:t>
            </a:r>
            <a:r>
              <a:rPr lang="fr-CH" altLang="fr-FR" sz="1600" dirty="0" err="1">
                <a:solidFill>
                  <a:schemeClr val="tx1"/>
                </a:solidFill>
              </a:rPr>
              <a:t>army</a:t>
            </a:r>
            <a:r>
              <a:rPr lang="fr-CH" altLang="fr-FR" sz="1600" dirty="0">
                <a:solidFill>
                  <a:schemeClr val="tx1"/>
                </a:solidFill>
              </a:rPr>
              <a:t> </a:t>
            </a:r>
            <a:r>
              <a:rPr lang="fr-CH" altLang="fr-FR" sz="1600" dirty="0" err="1">
                <a:solidFill>
                  <a:schemeClr val="tx1"/>
                </a:solidFill>
              </a:rPr>
              <a:t>officers</a:t>
            </a:r>
            <a:r>
              <a:rPr lang="fr-CH" altLang="fr-FR" sz="1600" dirty="0">
                <a:solidFill>
                  <a:schemeClr val="tx1"/>
                </a:solidFill>
              </a:rPr>
              <a:t> – life long double </a:t>
            </a:r>
            <a:r>
              <a:rPr lang="fr-CH" altLang="fr-FR" sz="1600" dirty="0" err="1">
                <a:solidFill>
                  <a:schemeClr val="tx1"/>
                </a:solidFill>
              </a:rPr>
              <a:t>careers</a:t>
            </a:r>
            <a:endParaRPr lang="fr-CH" altLang="fr-FR" sz="1600" dirty="0">
              <a:solidFill>
                <a:schemeClr val="tx1"/>
              </a:solidFill>
            </a:endParaRPr>
          </a:p>
          <a:p>
            <a:pPr marL="0" lvl="2" eaLnBrk="1" hangingPunct="1">
              <a:buClr>
                <a:schemeClr val="accent2"/>
              </a:buClr>
              <a:buSzPct val="80000"/>
              <a:defRPr/>
            </a:pPr>
            <a:endParaRPr lang="fr-CH" altLang="fr-FR" sz="1600" dirty="0">
              <a:solidFill>
                <a:schemeClr val="tx1"/>
              </a:solidFill>
            </a:endParaRPr>
          </a:p>
          <a:p>
            <a:pPr marL="0" lvl="2" eaLnBrk="1" hangingPunct="1">
              <a:buClr>
                <a:schemeClr val="accent2"/>
              </a:buClr>
              <a:buSzPct val="80000"/>
              <a:defRPr/>
            </a:pPr>
            <a:r>
              <a:rPr lang="fr-CH" altLang="fr-FR" sz="1600" dirty="0" err="1">
                <a:solidFill>
                  <a:schemeClr val="tx1"/>
                </a:solidFill>
              </a:rPr>
              <a:t>Increasing</a:t>
            </a:r>
            <a:r>
              <a:rPr lang="fr-CH" altLang="fr-FR" sz="1600" dirty="0">
                <a:solidFill>
                  <a:schemeClr val="tx1"/>
                </a:solidFill>
              </a:rPr>
              <a:t> </a:t>
            </a:r>
            <a:r>
              <a:rPr lang="fr-CH" altLang="fr-FR" sz="1600" dirty="0" err="1">
                <a:solidFill>
                  <a:schemeClr val="tx1"/>
                </a:solidFill>
              </a:rPr>
              <a:t>number</a:t>
            </a:r>
            <a:r>
              <a:rPr lang="fr-CH" altLang="fr-FR" sz="1600" dirty="0">
                <a:solidFill>
                  <a:schemeClr val="tx1"/>
                </a:solidFill>
              </a:rPr>
              <a:t> of </a:t>
            </a:r>
            <a:r>
              <a:rPr lang="fr-CH" altLang="fr-FR" sz="1600" dirty="0" err="1">
                <a:solidFill>
                  <a:schemeClr val="tx1"/>
                </a:solidFill>
              </a:rPr>
              <a:t>foreign</a:t>
            </a:r>
            <a:r>
              <a:rPr lang="fr-CH" altLang="fr-FR" sz="1600" dirty="0">
                <a:solidFill>
                  <a:schemeClr val="tx1"/>
                </a:solidFill>
              </a:rPr>
              <a:t> top </a:t>
            </a:r>
            <a:r>
              <a:rPr lang="fr-CH" altLang="fr-FR" sz="1600" dirty="0" err="1">
                <a:solidFill>
                  <a:schemeClr val="tx1"/>
                </a:solidFill>
              </a:rPr>
              <a:t>executives</a:t>
            </a:r>
            <a:endParaRPr lang="fr-CH" altLang="fr-FR" sz="1600" dirty="0">
              <a:solidFill>
                <a:schemeClr val="tx1"/>
              </a:solidFill>
            </a:endParaRPr>
          </a:p>
          <a:p>
            <a:pPr marL="0" lvl="2" eaLnBrk="1" hangingPunct="1">
              <a:buClr>
                <a:schemeClr val="accent2"/>
              </a:buClr>
              <a:buSzPct val="80000"/>
              <a:defRPr/>
            </a:pPr>
            <a:r>
              <a:rPr lang="fr-CH" altLang="fr-FR" sz="1600" dirty="0">
                <a:solidFill>
                  <a:schemeClr val="tx1"/>
                </a:solidFill>
              </a:rPr>
              <a:t> </a:t>
            </a:r>
          </a:p>
          <a:p>
            <a:pPr marL="0" lvl="2" eaLnBrk="1" hangingPunct="1">
              <a:buClr>
                <a:schemeClr val="accent2"/>
              </a:buClr>
              <a:buSzPct val="80000"/>
              <a:defRPr/>
            </a:pPr>
            <a:r>
              <a:rPr lang="fr-CH" altLang="fr-FR" sz="1600" dirty="0" err="1">
                <a:solidFill>
                  <a:schemeClr val="tx1"/>
                </a:solidFill>
              </a:rPr>
              <a:t>Less</a:t>
            </a:r>
            <a:r>
              <a:rPr lang="fr-CH" altLang="fr-FR" sz="1600" dirty="0">
                <a:solidFill>
                  <a:schemeClr val="tx1"/>
                </a:solidFill>
              </a:rPr>
              <a:t> </a:t>
            </a:r>
            <a:r>
              <a:rPr lang="fr-CH" altLang="fr-FR" sz="1600" dirty="0" err="1">
                <a:solidFill>
                  <a:schemeClr val="tx1"/>
                </a:solidFill>
              </a:rPr>
              <a:t>women</a:t>
            </a:r>
            <a:endParaRPr lang="fr-CH" altLang="fr-FR" sz="1600" dirty="0">
              <a:solidFill>
                <a:schemeClr val="tx1"/>
              </a:solidFill>
            </a:endParaRPr>
          </a:p>
        </p:txBody>
      </p:sp>
      <p:pic>
        <p:nvPicPr>
          <p:cNvPr id="13318" name="Image 2">
            <a:extLst>
              <a:ext uri="{FF2B5EF4-FFF2-40B4-BE49-F238E27FC236}">
                <a16:creationId xmlns:a16="http://schemas.microsoft.com/office/drawing/2014/main" id="{C43BEBE5-651D-FE42-25BA-A39449A50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838" y="1574800"/>
            <a:ext cx="638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79867F0-7F83-C74C-9283-A10E79773D6F}"/>
              </a:ext>
            </a:extLst>
          </p:cNvPr>
          <p:cNvSpPr>
            <a:spLocks noGrp="1"/>
          </p:cNvSpPr>
          <p:nvPr>
            <p:ph type="sldNum" sz="quarter" idx="10"/>
          </p:nvPr>
        </p:nvSpPr>
        <p:spPr bwMode="auto">
          <a:xfrm>
            <a:off x="6227763" y="6508750"/>
            <a:ext cx="431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r" rtl="0" eaLnBrk="1" fontAlgn="base" hangingPunct="1">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A90558E-3CA1-5F49-8370-DB11D4A36E7F}" type="slidenum">
              <a:rPr lang="fr-CH" altLang="fr-FR" smtClean="0"/>
              <a:pPr>
                <a:spcBef>
                  <a:spcPct val="0"/>
                </a:spcBef>
                <a:buClrTx/>
                <a:buSzTx/>
                <a:buFontTx/>
                <a:buNone/>
                <a:defRPr/>
              </a:pPr>
              <a:t>15</a:t>
            </a:fld>
            <a:endParaRPr lang="fr-CH" altLang="fr-FR" sz="1400"/>
          </a:p>
        </p:txBody>
      </p:sp>
      <p:sp>
        <p:nvSpPr>
          <p:cNvPr id="22530" name="Rectangle 3">
            <a:extLst>
              <a:ext uri="{FF2B5EF4-FFF2-40B4-BE49-F238E27FC236}">
                <a16:creationId xmlns:a16="http://schemas.microsoft.com/office/drawing/2014/main" id="{96C842CC-9A0D-0347-8D45-5CDB456AF4F2}"/>
              </a:ext>
            </a:extLst>
          </p:cNvPr>
          <p:cNvSpPr>
            <a:spLocks noGrp="1" noChangeArrowheads="1"/>
          </p:cNvSpPr>
          <p:nvPr>
            <p:ph type="body" idx="1"/>
          </p:nvPr>
        </p:nvSpPr>
        <p:spPr>
          <a:xfrm>
            <a:off x="250825" y="765175"/>
            <a:ext cx="8496300" cy="4525963"/>
          </a:xfrm>
        </p:spPr>
        <p:txBody>
          <a:bodyPr/>
          <a:lstStyle/>
          <a:p>
            <a:pPr marL="800100" lvl="1" indent="-342900">
              <a:buFontTx/>
              <a:buChar char="-"/>
            </a:pPr>
            <a:endParaRPr lang="fr-FR" altLang="fr-FR" sz="20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Entre 30 et 50 % des profils nationaux </a:t>
            </a:r>
            <a:r>
              <a:rPr lang="fr-FR" altLang="fr-FR" sz="1800" dirty="0">
                <a:ea typeface="ＭＳ Ｐゴシック" panose="020B0600070205080204" pitchFamily="34" charset="-128"/>
              </a:rPr>
              <a:t>(Bauer, Bertin-</a:t>
            </a:r>
            <a:r>
              <a:rPr lang="fr-FR" altLang="fr-FR" sz="1800" dirty="0" err="1">
                <a:ea typeface="ＭＳ Ｐゴシック" panose="020B0600070205080204" pitchFamily="34" charset="-128"/>
              </a:rPr>
              <a:t>Mourot</a:t>
            </a:r>
            <a:r>
              <a:rPr lang="fr-FR" altLang="fr-FR" sz="1800" dirty="0">
                <a:ea typeface="ＭＳ Ｐゴシック" panose="020B0600070205080204" pitchFamily="34" charset="-128"/>
              </a:rPr>
              <a:t>, 1996)</a:t>
            </a:r>
          </a:p>
          <a:p>
            <a:pPr marL="1200150" lvl="2" indent="-342900">
              <a:buFontTx/>
              <a:buChar char="-"/>
            </a:pPr>
            <a:r>
              <a:rPr lang="fr-FR" altLang="fr-FR" sz="1800" dirty="0">
                <a:ea typeface="ＭＳ Ｐゴシック" panose="020B0600070205080204" pitchFamily="34" charset="-128"/>
              </a:rPr>
              <a:t>Normes nationales de scripts de carrières </a:t>
            </a:r>
          </a:p>
          <a:p>
            <a:pPr marL="1200150" lvl="2" indent="-342900">
              <a:buFontTx/>
              <a:buChar char="-"/>
            </a:pPr>
            <a:r>
              <a:rPr lang="fr-FR" altLang="fr-FR" sz="1800" dirty="0">
                <a:ea typeface="ＭＳ Ｐゴシック" panose="020B0600070205080204" pitchFamily="34" charset="-128"/>
              </a:rPr>
              <a:t>Surtout grandes entreprises nationales</a:t>
            </a:r>
          </a:p>
          <a:p>
            <a:pPr marL="1200150" lvl="2" indent="-342900">
              <a:buFontTx/>
              <a:buChar char="-"/>
            </a:pPr>
            <a:r>
              <a:rPr lang="fr-FR" altLang="fr-FR" sz="1800" dirty="0">
                <a:ea typeface="ＭＳ Ｐゴシック" panose="020B0600070205080204" pitchFamily="34" charset="-128"/>
              </a:rPr>
              <a:t>Autre norme pour fondateurs et entreprises familiales </a:t>
            </a:r>
          </a:p>
          <a:p>
            <a:pPr marL="1200150" lvl="2" indent="-342900">
              <a:buFontTx/>
              <a:buChar char="-"/>
            </a:pPr>
            <a:r>
              <a:rPr lang="fr-FR" altLang="fr-FR" sz="1800" dirty="0" err="1">
                <a:ea typeface="ＭＳ Ｐゴシック" panose="020B0600070205080204" pitchFamily="34" charset="-128"/>
              </a:rPr>
              <a:t>Co-existence</a:t>
            </a:r>
            <a:r>
              <a:rPr lang="fr-FR" altLang="fr-FR" sz="1800" dirty="0">
                <a:ea typeface="ＭＳ Ｐゴシック" panose="020B0600070205080204" pitchFamily="34" charset="-128"/>
              </a:rPr>
              <a:t> de modèles</a:t>
            </a:r>
          </a:p>
          <a:p>
            <a:pPr marL="1200150" lvl="2" indent="-342900">
              <a:buFontTx/>
              <a:buChar char="-"/>
            </a:pPr>
            <a:r>
              <a:rPr lang="fr-FR" altLang="fr-FR" sz="1800" dirty="0">
                <a:ea typeface="ＭＳ Ｐゴシック" panose="020B0600070205080204" pitchFamily="34" charset="-128"/>
              </a:rPr>
              <a:t>Différences selon les secteurs et les cultures d’entreprise</a:t>
            </a:r>
          </a:p>
          <a:p>
            <a:pPr marL="800100" lvl="1" indent="-342900">
              <a:buFontTx/>
              <a:buChar char="-"/>
            </a:pPr>
            <a:endParaRPr lang="fr-FR" altLang="fr-FR" sz="1800"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Evolutions/Internationalisation </a:t>
            </a:r>
            <a:r>
              <a:rPr lang="fr-FR" altLang="fr-FR" sz="1800" dirty="0">
                <a:ea typeface="ＭＳ Ｐゴシック" panose="020B0600070205080204" pitchFamily="34" charset="-128"/>
              </a:rPr>
              <a:t>(</a:t>
            </a:r>
            <a:r>
              <a:rPr lang="fr-FR" altLang="fr-FR" sz="1800" dirty="0" err="1">
                <a:ea typeface="ＭＳ Ｐゴシック" panose="020B0600070205080204" pitchFamily="34" charset="-128"/>
              </a:rPr>
              <a:t>Davoine</a:t>
            </a:r>
            <a:r>
              <a:rPr lang="fr-FR" altLang="fr-FR" sz="1800" dirty="0">
                <a:ea typeface="ＭＳ Ｐゴシック" panose="020B0600070205080204" pitchFamily="34" charset="-128"/>
              </a:rPr>
              <a:t>, </a:t>
            </a:r>
            <a:r>
              <a:rPr lang="fr-FR" altLang="fr-FR" sz="1800" dirty="0" err="1">
                <a:ea typeface="ＭＳ Ｐゴシック" panose="020B0600070205080204" pitchFamily="34" charset="-128"/>
              </a:rPr>
              <a:t>Ravasi</a:t>
            </a:r>
            <a:r>
              <a:rPr lang="fr-FR" altLang="fr-FR" sz="1800" dirty="0">
                <a:ea typeface="ＭＳ Ｐゴシック" panose="020B0600070205080204" pitchFamily="34" charset="-128"/>
              </a:rPr>
              <a:t>, 2013)</a:t>
            </a:r>
          </a:p>
          <a:p>
            <a:pPr marL="1200150" lvl="2" indent="-342900">
              <a:buFontTx/>
              <a:buChar char="-"/>
            </a:pPr>
            <a:r>
              <a:rPr lang="fr-FR" altLang="fr-FR" sz="1800" dirty="0">
                <a:ea typeface="ＭＳ Ｐゴシック" panose="020B0600070205080204" pitchFamily="34" charset="-128"/>
              </a:rPr>
              <a:t>Plus de MBA – norme internationale </a:t>
            </a:r>
          </a:p>
          <a:p>
            <a:pPr marL="1200150" lvl="2" indent="-342900">
              <a:buFontTx/>
              <a:buChar char="-"/>
            </a:pPr>
            <a:r>
              <a:rPr lang="fr-FR" altLang="fr-FR" sz="1800" dirty="0">
                <a:ea typeface="ＭＳ Ｐゴシック" panose="020B0600070205080204" pitchFamily="34" charset="-128"/>
              </a:rPr>
              <a:t>Plus de mobilité internationale de carrière</a:t>
            </a:r>
          </a:p>
          <a:p>
            <a:pPr marL="1200150" lvl="2" indent="-342900">
              <a:buFontTx/>
              <a:buChar char="-"/>
            </a:pPr>
            <a:r>
              <a:rPr lang="fr-FR" altLang="fr-FR" sz="1800" dirty="0">
                <a:ea typeface="ＭＳ Ｐゴシック" panose="020B0600070205080204" pitchFamily="34" charset="-128"/>
              </a:rPr>
              <a:t>Déclin de certaines institutions nationales </a:t>
            </a:r>
          </a:p>
          <a:p>
            <a:pPr marL="1200150" lvl="2" indent="-342900">
              <a:buFontTx/>
              <a:buChar char="-"/>
            </a:pPr>
            <a:r>
              <a:rPr lang="fr-FR" altLang="fr-FR" sz="1800" dirty="0">
                <a:ea typeface="ＭＳ Ｐゴシック" panose="020B0600070205080204" pitchFamily="34" charset="-128"/>
              </a:rPr>
              <a:t>Fin des carrières mono-entreprises de montagnards (</a:t>
            </a:r>
            <a:r>
              <a:rPr lang="fr-FR" altLang="fr-FR" sz="1800" dirty="0" err="1">
                <a:ea typeface="ＭＳ Ｐゴシック" panose="020B0600070205080204" pitchFamily="34" charset="-128"/>
              </a:rPr>
              <a:t>Freye</a:t>
            </a:r>
            <a:r>
              <a:rPr lang="fr-FR" altLang="fr-FR" sz="1800" dirty="0">
                <a:ea typeface="ＭＳ Ｐゴシック" panose="020B0600070205080204" pitchFamily="34" charset="-128"/>
              </a:rPr>
              <a:t>, 2010)</a:t>
            </a:r>
          </a:p>
          <a:p>
            <a:pPr marL="1200150" lvl="2" indent="-342900">
              <a:buFontTx/>
              <a:buChar char="-"/>
            </a:pPr>
            <a:r>
              <a:rPr lang="fr-FR" altLang="fr-FR" sz="1800" dirty="0">
                <a:ea typeface="ＭＳ Ｐゴシック" panose="020B0600070205080204" pitchFamily="34" charset="-128"/>
              </a:rPr>
              <a:t>Montagnards de </a:t>
            </a:r>
            <a:r>
              <a:rPr lang="fr-FR" altLang="fr-FR" sz="1800" dirty="0" err="1">
                <a:ea typeface="ＭＳ Ｐゴシック" panose="020B0600070205080204" pitchFamily="34" charset="-128"/>
              </a:rPr>
              <a:t>M&amp;As</a:t>
            </a:r>
            <a:r>
              <a:rPr lang="fr-FR" altLang="fr-FR" sz="1800" dirty="0">
                <a:ea typeface="ＭＳ Ｐゴシック" panose="020B0600070205080204" pitchFamily="34" charset="-128"/>
              </a:rPr>
              <a:t> (David, </a:t>
            </a:r>
            <a:r>
              <a:rPr lang="fr-FR" altLang="fr-FR" sz="1800" dirty="0" err="1">
                <a:ea typeface="ＭＳ Ｐゴシック" panose="020B0600070205080204" pitchFamily="34" charset="-128"/>
              </a:rPr>
              <a:t>Davoine</a:t>
            </a:r>
            <a:r>
              <a:rPr lang="fr-FR" altLang="fr-FR" sz="1800" dirty="0">
                <a:ea typeface="ＭＳ Ｐゴシック" panose="020B0600070205080204" pitchFamily="34" charset="-128"/>
              </a:rPr>
              <a:t>, </a:t>
            </a:r>
            <a:r>
              <a:rPr lang="fr-FR" altLang="fr-FR" sz="1800" dirty="0" err="1">
                <a:ea typeface="ＭＳ Ｐゴシック" panose="020B0600070205080204" pitchFamily="34" charset="-128"/>
              </a:rPr>
              <a:t>Ginalski</a:t>
            </a:r>
            <a:r>
              <a:rPr lang="fr-FR" altLang="fr-FR" sz="1800" dirty="0">
                <a:ea typeface="ＭＳ Ｐゴシック" panose="020B0600070205080204" pitchFamily="34" charset="-128"/>
              </a:rPr>
              <a:t>, Mach, 2012)</a:t>
            </a: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eaLnBrk="1" hangingPunct="1">
              <a:lnSpc>
                <a:spcPct val="90000"/>
              </a:lnSpc>
              <a:buFont typeface="Wingdings" pitchFamily="2" charset="2"/>
              <a:buNone/>
            </a:pPr>
            <a:endParaRPr lang="fr-CH" altLang="fr-FR" sz="2000" b="1" dirty="0">
              <a:ea typeface="ＭＳ Ｐゴシック" panose="020B0600070205080204" pitchFamily="34" charset="-128"/>
            </a:endParaRPr>
          </a:p>
        </p:txBody>
      </p:sp>
      <p:sp>
        <p:nvSpPr>
          <p:cNvPr id="22531" name="Rectangle 4">
            <a:extLst>
              <a:ext uri="{FF2B5EF4-FFF2-40B4-BE49-F238E27FC236}">
                <a16:creationId xmlns:a16="http://schemas.microsoft.com/office/drawing/2014/main" id="{D9973354-E372-1D47-938D-2190B9AB9B77}"/>
              </a:ext>
            </a:extLst>
          </p:cNvPr>
          <p:cNvSpPr>
            <a:spLocks noGrp="1" noChangeArrowheads="1"/>
          </p:cNvSpPr>
          <p:nvPr>
            <p:ph type="title"/>
          </p:nvPr>
        </p:nvSpPr>
        <p:spPr>
          <a:xfrm>
            <a:off x="179388" y="333375"/>
            <a:ext cx="8856662" cy="401638"/>
          </a:xfrm>
        </p:spPr>
        <p:txBody>
          <a:bodyPr/>
          <a:lstStyle/>
          <a:p>
            <a:pPr marL="342900" indent="-342900" eaLnBrk="1" hangingPunct="1"/>
            <a:r>
              <a:rPr lang="fr-CH" altLang="fr-FR" sz="2400" dirty="0">
                <a:solidFill>
                  <a:schemeClr val="tx1"/>
                </a:solidFill>
                <a:ea typeface="ＭＳ Ｐゴシック" panose="020B0600070205080204" pitchFamily="34" charset="-128"/>
              </a:rPr>
              <a:t>LES LIMITES DES MODELES NATIONAUX</a:t>
            </a:r>
            <a:endParaRPr lang="fr-FR" altLang="fr-FR" sz="2000"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54303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A44317-EE33-FE8B-062B-BD5F422D50F3}"/>
              </a:ext>
            </a:extLst>
          </p:cNvPr>
          <p:cNvSpPr>
            <a:spLocks noGrp="1" noChangeArrowheads="1"/>
          </p:cNvSpPr>
          <p:nvPr>
            <p:ph type="title"/>
          </p:nvPr>
        </p:nvSpPr>
        <p:spPr/>
        <p:txBody>
          <a:bodyPr/>
          <a:lstStyle/>
          <a:p>
            <a:r>
              <a:rPr lang="de-DE" altLang="fr-FR" dirty="0" err="1">
                <a:ea typeface="ＭＳ Ｐゴシック" panose="020B0600070205080204" pitchFamily="34" charset="-128"/>
              </a:rPr>
              <a:t>Un</a:t>
            </a:r>
            <a:r>
              <a:rPr lang="de-DE" altLang="fr-FR" dirty="0">
                <a:ea typeface="ＭＳ Ｐゴシック" panose="020B0600070205080204" pitchFamily="34" charset="-128"/>
              </a:rPr>
              <a:t> </a:t>
            </a:r>
            <a:r>
              <a:rPr lang="de-DE" altLang="fr-FR" dirty="0" err="1">
                <a:ea typeface="ＭＳ Ｐゴシック" panose="020B0600070205080204" pitchFamily="34" charset="-128"/>
              </a:rPr>
              <a:t>profil</a:t>
            </a:r>
            <a:r>
              <a:rPr lang="de-DE" altLang="fr-FR" dirty="0">
                <a:ea typeface="ＭＳ Ｐゴシック" panose="020B0600070205080204" pitchFamily="34" charset="-128"/>
              </a:rPr>
              <a:t> </a:t>
            </a:r>
            <a:r>
              <a:rPr lang="de-DE" altLang="fr-FR" dirty="0" err="1">
                <a:ea typeface="ＭＳ Ｐゴシック" panose="020B0600070205080204" pitchFamily="34" charset="-128"/>
              </a:rPr>
              <a:t>atypique</a:t>
            </a:r>
            <a:endParaRPr lang="fr-CH" altLang="fr-FR" dirty="0">
              <a:ea typeface="ＭＳ Ｐゴシック" panose="020B0600070205080204" pitchFamily="34" charset="-128"/>
            </a:endParaRPr>
          </a:p>
        </p:txBody>
      </p:sp>
      <p:sp>
        <p:nvSpPr>
          <p:cNvPr id="30723" name="Rectangle 3">
            <a:extLst>
              <a:ext uri="{FF2B5EF4-FFF2-40B4-BE49-F238E27FC236}">
                <a16:creationId xmlns:a16="http://schemas.microsoft.com/office/drawing/2014/main" id="{88212101-5055-A670-AD07-D46D95E628EC}"/>
              </a:ext>
            </a:extLst>
          </p:cNvPr>
          <p:cNvSpPr>
            <a:spLocks noGrp="1" noChangeArrowheads="1"/>
          </p:cNvSpPr>
          <p:nvPr>
            <p:ph type="body" sz="half" idx="1"/>
          </p:nvPr>
        </p:nvSpPr>
        <p:spPr>
          <a:xfrm>
            <a:off x="395288" y="990600"/>
            <a:ext cx="8064500" cy="4525963"/>
          </a:xfrm>
        </p:spPr>
        <p:txBody>
          <a:bodyPr/>
          <a:lstStyle/>
          <a:p>
            <a:endParaRPr lang="de-DE" altLang="fr-FR" sz="800">
              <a:ea typeface="ＭＳ Ｐゴシック" panose="020B0600070205080204" pitchFamily="34" charset="-128"/>
            </a:endParaRPr>
          </a:p>
          <a:p>
            <a:pPr>
              <a:buFont typeface="Wingdings" pitchFamily="2" charset="2"/>
              <a:buNone/>
            </a:pPr>
            <a:r>
              <a:rPr lang="de-DE" altLang="fr-FR" sz="1000" b="1">
                <a:ea typeface="ＭＳ Ｐゴシック" panose="020B0600070205080204" pitchFamily="34" charset="-128"/>
              </a:rPr>
              <a:t>	</a:t>
            </a:r>
            <a:endParaRPr lang="fr-CH" altLang="fr-FR" sz="1200">
              <a:ea typeface="ＭＳ Ｐゴシック" panose="020B0600070205080204" pitchFamily="34" charset="-128"/>
            </a:endParaRPr>
          </a:p>
        </p:txBody>
      </p:sp>
      <p:sp>
        <p:nvSpPr>
          <p:cNvPr id="35844" name="Rectangle 5">
            <a:extLst>
              <a:ext uri="{FF2B5EF4-FFF2-40B4-BE49-F238E27FC236}">
                <a16:creationId xmlns:a16="http://schemas.microsoft.com/office/drawing/2014/main" id="{75CA1CF7-9BCF-44B9-A080-663A36856AE2}"/>
              </a:ext>
            </a:extLst>
          </p:cNvPr>
          <p:cNvSpPr>
            <a:spLocks noChangeArrowheads="1"/>
          </p:cNvSpPr>
          <p:nvPr/>
        </p:nvSpPr>
        <p:spPr bwMode="auto">
          <a:xfrm>
            <a:off x="827088" y="5589588"/>
            <a:ext cx="7232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en-US" altLang="fr-FR" sz="1200" u="sng">
                <a:hlinkClick r:id="rId2"/>
              </a:rPr>
              <a:t>http://www.swatchgroup.com/en/group_profile/boards/executive_group_management_board/nick_hayek</a:t>
            </a:r>
            <a:r>
              <a:rPr lang="en-US" altLang="fr-FR" sz="1200" u="sng"/>
              <a:t> </a:t>
            </a:r>
            <a:endParaRPr lang="fr-CH" altLang="fr-FR" sz="1200"/>
          </a:p>
        </p:txBody>
      </p:sp>
      <p:pic>
        <p:nvPicPr>
          <p:cNvPr id="30725" name="Picture 11">
            <a:extLst>
              <a:ext uri="{FF2B5EF4-FFF2-40B4-BE49-F238E27FC236}">
                <a16:creationId xmlns:a16="http://schemas.microsoft.com/office/drawing/2014/main" id="{66405BC8-E8CE-C0B6-C672-C645775B4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82" t="10869" r="37730" b="52290"/>
          <a:stretch>
            <a:fillRect/>
          </a:stretch>
        </p:blipFill>
        <p:spPr bwMode="auto">
          <a:xfrm>
            <a:off x="684213" y="765175"/>
            <a:ext cx="749617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78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284D06AD-9ECA-2C01-96AA-6FC1FBA34B80}"/>
              </a:ext>
            </a:extLst>
          </p:cNvPr>
          <p:cNvSpPr>
            <a:spLocks noGrp="1" noChangeArrowheads="1"/>
          </p:cNvSpPr>
          <p:nvPr>
            <p:ph type="title"/>
          </p:nvPr>
        </p:nvSpPr>
        <p:spPr/>
        <p:txBody>
          <a:bodyPr/>
          <a:lstStyle/>
          <a:p>
            <a:r>
              <a:rPr lang="fr-CH" altLang="fr-FR" dirty="0">
                <a:ea typeface="ＭＳ Ｐゴシック" panose="020B0600070205080204" pitchFamily="34" charset="-128"/>
              </a:rPr>
              <a:t>Un profil plus typique</a:t>
            </a:r>
          </a:p>
        </p:txBody>
      </p:sp>
      <p:sp>
        <p:nvSpPr>
          <p:cNvPr id="28675" name="Content Placeholder 5">
            <a:extLst>
              <a:ext uri="{FF2B5EF4-FFF2-40B4-BE49-F238E27FC236}">
                <a16:creationId xmlns:a16="http://schemas.microsoft.com/office/drawing/2014/main" id="{2691F4F3-DDBA-C07B-C050-04B81447881E}"/>
              </a:ext>
            </a:extLst>
          </p:cNvPr>
          <p:cNvSpPr>
            <a:spLocks noGrp="1" noChangeArrowheads="1"/>
          </p:cNvSpPr>
          <p:nvPr>
            <p:ph idx="1"/>
          </p:nvPr>
        </p:nvSpPr>
        <p:spPr>
          <a:xfrm>
            <a:off x="107950" y="620713"/>
            <a:ext cx="9144000" cy="4741862"/>
          </a:xfrm>
        </p:spPr>
        <p:txBody>
          <a:bodyPr/>
          <a:lstStyle/>
          <a:p>
            <a:pPr marL="0" indent="0">
              <a:buFont typeface="Wingdings" pitchFamily="2" charset="2"/>
              <a:buNone/>
            </a:pPr>
            <a:r>
              <a:rPr lang="fr-CH" altLang="fr-FR" sz="1200" b="1">
                <a:ea typeface="ＭＳ Ｐゴシック" panose="020B0600070205080204" pitchFamily="34" charset="-128"/>
              </a:rPr>
              <a:t>Paul Bulcke  Chairman of Board of Directors, Nestlé S.A. </a:t>
            </a:r>
          </a:p>
          <a:p>
            <a:pPr marL="0" indent="0">
              <a:buFont typeface="Wingdings" pitchFamily="2" charset="2"/>
              <a:buNone/>
            </a:pPr>
            <a:r>
              <a:rPr lang="fr-CH" altLang="fr-FR" sz="1200" b="1">
                <a:ea typeface="ＭＳ Ｐゴシック" panose="020B0600070205080204" pitchFamily="34" charset="-128"/>
              </a:rPr>
              <a:t>Date de naissance</a:t>
            </a:r>
            <a:r>
              <a:rPr lang="fr-CH" altLang="fr-FR" sz="1200">
                <a:ea typeface="ＭＳ Ｐゴシック" panose="020B0600070205080204" pitchFamily="34" charset="-128"/>
              </a:rPr>
              <a:t>: 1954 </a:t>
            </a:r>
          </a:p>
          <a:p>
            <a:pPr marL="0" indent="0">
              <a:buFont typeface="Wingdings" pitchFamily="2" charset="2"/>
              <a:buNone/>
            </a:pPr>
            <a:r>
              <a:rPr lang="fr-CH" altLang="fr-FR" sz="1200" b="1">
                <a:ea typeface="ＭＳ Ｐゴシック" panose="020B0600070205080204" pitchFamily="34" charset="-128"/>
              </a:rPr>
              <a:t>Nationalité</a:t>
            </a:r>
            <a:r>
              <a:rPr lang="fr-CH" altLang="fr-FR" sz="1200">
                <a:ea typeface="ＭＳ Ｐゴシック" panose="020B0600070205080204" pitchFamily="34" charset="-128"/>
              </a:rPr>
              <a:t>: belge </a:t>
            </a:r>
          </a:p>
          <a:p>
            <a:pPr marL="0" indent="0">
              <a:buFont typeface="Wingdings" pitchFamily="2" charset="2"/>
              <a:buNone/>
            </a:pPr>
            <a:r>
              <a:rPr lang="fr-CH" altLang="fr-FR" sz="1200" b="1">
                <a:ea typeface="ＭＳ Ｐゴシック" panose="020B0600070205080204" pitchFamily="34" charset="-128"/>
              </a:rPr>
              <a:t>Langues</a:t>
            </a:r>
            <a:r>
              <a:rPr lang="fr-CH" altLang="fr-FR" sz="1200">
                <a:ea typeface="ＭＳ Ｐゴシック" panose="020B0600070205080204" pitchFamily="34" charset="-128"/>
              </a:rPr>
              <a:t>: néerlandais (langue maternelle), français, anglais, espagnol, portugais, allemand </a:t>
            </a:r>
          </a:p>
          <a:p>
            <a:pPr marL="0" indent="0">
              <a:buFont typeface="Wingdings" pitchFamily="2" charset="2"/>
              <a:buNone/>
            </a:pPr>
            <a:r>
              <a:rPr lang="fr-CH" altLang="fr-FR" sz="1200" b="1">
                <a:ea typeface="ＭＳ Ｐゴシック" panose="020B0600070205080204" pitchFamily="34" charset="-128"/>
              </a:rPr>
              <a:t>Autre</a:t>
            </a:r>
            <a:r>
              <a:rPr lang="fr-CH" altLang="fr-FR" sz="1200">
                <a:ea typeface="ＭＳ Ｐゴシック" panose="020B0600070205080204" pitchFamily="34" charset="-128"/>
              </a:rPr>
              <a:t>: marié, 3 enfants </a:t>
            </a:r>
          </a:p>
          <a:p>
            <a:pPr marL="0" indent="0">
              <a:buFont typeface="Wingdings" pitchFamily="2" charset="2"/>
              <a:buNone/>
            </a:pPr>
            <a:r>
              <a:rPr lang="fr-CH" altLang="fr-FR" sz="1200" b="1">
                <a:ea typeface="ＭＳ Ｐゴシック" panose="020B0600070205080204" pitchFamily="34" charset="-128"/>
              </a:rPr>
              <a:t>Carrière </a:t>
            </a:r>
          </a:p>
          <a:p>
            <a:pPr marL="0" indent="0">
              <a:buFont typeface="Wingdings" pitchFamily="2" charset="2"/>
              <a:buNone/>
            </a:pPr>
            <a:r>
              <a:rPr lang="fr-CH" altLang="fr-FR" sz="1200">
                <a:ea typeface="ＭＳ Ｐゴシック" panose="020B0600070205080204" pitchFamily="34" charset="-128"/>
              </a:rPr>
              <a:t>Since 2017		Chairman BoD</a:t>
            </a:r>
          </a:p>
          <a:p>
            <a:pPr marL="0" indent="0">
              <a:buFont typeface="Wingdings" pitchFamily="2" charset="2"/>
              <a:buNone/>
            </a:pPr>
            <a:r>
              <a:rPr lang="fr-CH" altLang="fr-FR" sz="1200">
                <a:ea typeface="ＭＳ Ｐゴシック" panose="020B0600070205080204" pitchFamily="34" charset="-128"/>
              </a:rPr>
              <a:t>2008-2016		CEO Nestlé S.A. </a:t>
            </a:r>
          </a:p>
          <a:p>
            <a:pPr marL="0" indent="0">
              <a:buFont typeface="Wingdings" pitchFamily="2" charset="2"/>
              <a:buNone/>
            </a:pPr>
            <a:r>
              <a:rPr lang="fr-CH" altLang="fr-FR" sz="1200">
                <a:ea typeface="ＭＳ Ｐゴシック" panose="020B0600070205080204" pitchFamily="34" charset="-128"/>
              </a:rPr>
              <a:t>2004 – 2008		Executive Vice President, Nestlé S.A., Responsable de la Zone Amériques: États-Unis d'Amérique, 		Canada, Amérique latine, Caraïbes </a:t>
            </a:r>
          </a:p>
          <a:p>
            <a:pPr marL="0" indent="0">
              <a:buFont typeface="Wingdings" pitchFamily="2" charset="2"/>
              <a:buNone/>
            </a:pPr>
            <a:r>
              <a:rPr lang="fr-CH" altLang="fr-FR" sz="1200">
                <a:ea typeface="ＭＳ Ｐゴシック" panose="020B0600070205080204" pitchFamily="34" charset="-128"/>
              </a:rPr>
              <a:t>2000 – 2004		Nestlé Allemagne, Francfort, Chef de marché </a:t>
            </a:r>
          </a:p>
          <a:p>
            <a:pPr marL="0" indent="0">
              <a:buFont typeface="Wingdings" pitchFamily="2" charset="2"/>
              <a:buNone/>
            </a:pPr>
            <a:r>
              <a:rPr lang="fr-CH" altLang="fr-FR" sz="1200">
                <a:ea typeface="ＭＳ Ｐゴシック" panose="020B0600070205080204" pitchFamily="34" charset="-128"/>
              </a:rPr>
              <a:t>1998 – 2000		Nestlé Républiques tchèque et slovaque, Chef de marché </a:t>
            </a:r>
          </a:p>
          <a:p>
            <a:pPr marL="0" indent="0">
              <a:buFont typeface="Wingdings" pitchFamily="2" charset="2"/>
              <a:buNone/>
            </a:pPr>
            <a:r>
              <a:rPr lang="fr-CH" altLang="fr-FR" sz="1200">
                <a:ea typeface="ＭＳ Ｐゴシック" panose="020B0600070205080204" pitchFamily="34" charset="-128"/>
              </a:rPr>
              <a:t>1996 – 1998		Nestlé Portugal, Chef de marché </a:t>
            </a:r>
          </a:p>
          <a:p>
            <a:pPr marL="0" indent="0">
              <a:buFont typeface="Wingdings" pitchFamily="2" charset="2"/>
              <a:buNone/>
            </a:pPr>
            <a:r>
              <a:rPr lang="fr-CH" altLang="fr-FR" sz="1200">
                <a:ea typeface="ＭＳ Ｐゴシック" panose="020B0600070205080204" pitchFamily="34" charset="-128"/>
              </a:rPr>
              <a:t>1980 – 1996		Nestlé Pérou, Nestlé Équateur et Nestlé Chili, Directions Marketing, Ventes et Divisions </a:t>
            </a:r>
          </a:p>
          <a:p>
            <a:pPr marL="0" indent="0">
              <a:buFont typeface="Wingdings" pitchFamily="2" charset="2"/>
              <a:buNone/>
            </a:pPr>
            <a:r>
              <a:rPr lang="fr-CH" altLang="fr-FR" sz="1200">
                <a:ea typeface="ＭＳ Ｐゴシック" panose="020B0600070205080204" pitchFamily="34" charset="-128"/>
              </a:rPr>
              <a:t>1979 – 1980		Nestlé S.A., Stagiaire marketing (Suisse, Espagne, Belgique) dès 1979 Groupe Nestlé, Vevey (Suisse) </a:t>
            </a:r>
          </a:p>
          <a:p>
            <a:pPr marL="0" indent="0">
              <a:buFont typeface="Wingdings" pitchFamily="2" charset="2"/>
              <a:buNone/>
            </a:pPr>
            <a:r>
              <a:rPr lang="fr-CH" altLang="fr-FR" sz="1200">
                <a:ea typeface="ＭＳ Ｐゴシック" panose="020B0600070205080204" pitchFamily="34" charset="-128"/>
              </a:rPr>
              <a:t>1977 – 1979		Scott Graphics International, Bornem (Belgique) Analyste financier </a:t>
            </a:r>
          </a:p>
          <a:p>
            <a:pPr marL="0" indent="0">
              <a:buFont typeface="Wingdings" pitchFamily="2" charset="2"/>
              <a:buNone/>
            </a:pPr>
            <a:r>
              <a:rPr lang="fr-CH" altLang="fr-FR" sz="1200" b="1">
                <a:ea typeface="ＭＳ Ｐゴシック" panose="020B0600070205080204" pitchFamily="34" charset="-128"/>
              </a:rPr>
              <a:t>Formation </a:t>
            </a:r>
          </a:p>
          <a:p>
            <a:pPr marL="0" indent="0">
              <a:buFont typeface="Wingdings" pitchFamily="2" charset="2"/>
              <a:buNone/>
            </a:pPr>
            <a:r>
              <a:rPr lang="fr-CH" altLang="fr-FR" sz="1200">
                <a:ea typeface="ＭＳ Ｐゴシック" panose="020B0600070205080204" pitchFamily="34" charset="-128"/>
              </a:rPr>
              <a:t>1995		Programme for Executive Development - IMD Suisse </a:t>
            </a:r>
          </a:p>
          <a:p>
            <a:pPr marL="0" indent="0">
              <a:buFont typeface="Wingdings" pitchFamily="2" charset="2"/>
              <a:buNone/>
            </a:pPr>
            <a:r>
              <a:rPr lang="fr-CH" altLang="fr-FR" sz="1200">
                <a:ea typeface="ＭＳ Ｐゴシック" panose="020B0600070205080204" pitchFamily="34" charset="-128"/>
              </a:rPr>
              <a:t>1976 – 1977		Ecole de Management Vlerick Leuven Gent (Belgique) Études post-grade de management </a:t>
            </a:r>
          </a:p>
          <a:p>
            <a:pPr marL="0" indent="0">
              <a:buFont typeface="Wingdings" pitchFamily="2" charset="2"/>
              <a:buNone/>
            </a:pPr>
            <a:r>
              <a:rPr lang="fr-CH" altLang="fr-FR" sz="1200">
                <a:ea typeface="ＭＳ Ｐゴシック" panose="020B0600070205080204" pitchFamily="34" charset="-128"/>
              </a:rPr>
              <a:t>1972 – 1976		Université de Louvain (Belgique) - Ingénieur commercial </a:t>
            </a:r>
          </a:p>
          <a:p>
            <a:pPr marL="0" indent="0">
              <a:buFont typeface="Wingdings" pitchFamily="2" charset="2"/>
              <a:buNone/>
            </a:pPr>
            <a:r>
              <a:rPr lang="fr-CH" altLang="fr-FR" sz="1200" b="1">
                <a:ea typeface="ＭＳ Ｐゴシック" panose="020B0600070205080204" pitchFamily="34" charset="-128"/>
              </a:rPr>
              <a:t>Conseils d'administration </a:t>
            </a:r>
          </a:p>
          <a:p>
            <a:pPr marL="0" indent="0">
              <a:buFont typeface="Wingdings" pitchFamily="2" charset="2"/>
              <a:buNone/>
            </a:pPr>
            <a:r>
              <a:rPr lang="fr-CH" altLang="fr-FR" sz="1200">
                <a:ea typeface="ＭＳ Ｐゴシック" panose="020B0600070205080204" pitchFamily="34" charset="-128"/>
              </a:rPr>
              <a:t>Administrateur Délégué de Nestlé Health Science S.A (CH) </a:t>
            </a:r>
          </a:p>
          <a:p>
            <a:pPr marL="0" indent="0">
              <a:buFont typeface="Wingdings" pitchFamily="2" charset="2"/>
              <a:buNone/>
            </a:pPr>
            <a:r>
              <a:rPr lang="fr-CH" altLang="fr-FR" sz="1200">
                <a:ea typeface="ＭＳ Ｐゴシック" panose="020B0600070205080204" pitchFamily="34" charset="-128"/>
              </a:rPr>
              <a:t>Membre du Conseil d'administration et Co-président du Comité de gouvernance de Consumer Goods Forum </a:t>
            </a:r>
          </a:p>
          <a:p>
            <a:pPr marL="0" indent="0">
              <a:buFont typeface="Wingdings" pitchFamily="2" charset="2"/>
              <a:buNone/>
            </a:pPr>
            <a:r>
              <a:rPr lang="fr-CH" altLang="fr-FR" sz="1200">
                <a:ea typeface="ＭＳ Ｐゴシック" panose="020B0600070205080204" pitchFamily="34" charset="-128"/>
              </a:rPr>
              <a:t>Co-président du Conseil de surveillance de Cereal Partners Worldwide (CH) </a:t>
            </a:r>
          </a:p>
          <a:p>
            <a:pPr marL="0" indent="0">
              <a:buFont typeface="Wingdings" pitchFamily="2" charset="2"/>
              <a:buNone/>
            </a:pPr>
            <a:r>
              <a:rPr lang="fr-CH" altLang="fr-FR" sz="1200">
                <a:ea typeface="ＭＳ Ｐゴシック" panose="020B0600070205080204" pitchFamily="34" charset="-128"/>
              </a:rPr>
              <a:t>Membre du Conseil d'administration de Roche Holding Ltd (CH)</a:t>
            </a:r>
          </a:p>
        </p:txBody>
      </p:sp>
      <p:pic>
        <p:nvPicPr>
          <p:cNvPr id="28676" name="Picture 2" descr="https://farm4.staticflickr.com/3257/2645352625_46feed551f.jpg">
            <a:extLst>
              <a:ext uri="{FF2B5EF4-FFF2-40B4-BE49-F238E27FC236}">
                <a16:creationId xmlns:a16="http://schemas.microsoft.com/office/drawing/2014/main" id="{60F36706-C589-EFAA-EA45-DB9B471AD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795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26820412-0FAE-5135-E251-4ED2884EEC3C}"/>
              </a:ext>
            </a:extLst>
          </p:cNvPr>
          <p:cNvSpPr>
            <a:spLocks noGrp="1" noChangeArrowheads="1"/>
          </p:cNvSpPr>
          <p:nvPr>
            <p:ph type="title"/>
          </p:nvPr>
        </p:nvSpPr>
        <p:spPr/>
        <p:txBody>
          <a:bodyPr/>
          <a:lstStyle/>
          <a:p>
            <a:r>
              <a:rPr lang="fr-CH" altLang="fr-FR" dirty="0">
                <a:ea typeface="ＭＳ Ｐゴシック" panose="020B0600070205080204" pitchFamily="34" charset="-128"/>
              </a:rPr>
              <a:t>Profil atypique de dirigeant Suisse</a:t>
            </a:r>
          </a:p>
        </p:txBody>
      </p:sp>
      <p:sp>
        <p:nvSpPr>
          <p:cNvPr id="29699" name="Content Placeholder 5">
            <a:extLst>
              <a:ext uri="{FF2B5EF4-FFF2-40B4-BE49-F238E27FC236}">
                <a16:creationId xmlns:a16="http://schemas.microsoft.com/office/drawing/2014/main" id="{A6FC610C-156D-9537-90B8-3B673467FF9E}"/>
              </a:ext>
            </a:extLst>
          </p:cNvPr>
          <p:cNvSpPr>
            <a:spLocks noGrp="1" noChangeArrowheads="1"/>
          </p:cNvSpPr>
          <p:nvPr>
            <p:ph idx="1"/>
          </p:nvPr>
        </p:nvSpPr>
        <p:spPr>
          <a:xfrm>
            <a:off x="107950" y="620713"/>
            <a:ext cx="9144000" cy="4741862"/>
          </a:xfrm>
        </p:spPr>
        <p:txBody>
          <a:bodyPr/>
          <a:lstStyle/>
          <a:p>
            <a:pPr marL="0" indent="0">
              <a:buFont typeface="Wingdings" pitchFamily="2" charset="2"/>
              <a:buNone/>
            </a:pPr>
            <a:r>
              <a:rPr lang="fr-CH" altLang="fr-FR" sz="1200" b="1">
                <a:ea typeface="ＭＳ Ｐゴシック" panose="020B0600070205080204" pitchFamily="34" charset="-128"/>
              </a:rPr>
              <a:t>Mark Schneider </a:t>
            </a:r>
            <a:r>
              <a:rPr lang="mr-IN" altLang="fr-FR" sz="1200" b="1">
                <a:ea typeface="ＭＳ Ｐゴシック" panose="020B0600070205080204" pitchFamily="34" charset="-128"/>
              </a:rPr>
              <a:t>–</a:t>
            </a:r>
            <a:r>
              <a:rPr lang="fr-CH" altLang="fr-FR" sz="1200" b="1">
                <a:ea typeface="ＭＳ Ｐゴシック" panose="020B0600070205080204" pitchFamily="34" charset="-128"/>
              </a:rPr>
              <a:t> Chief Executive Officer, Nestlé S.A. </a:t>
            </a:r>
          </a:p>
          <a:p>
            <a:pPr marL="0" indent="0">
              <a:buFont typeface="Wingdings" pitchFamily="2" charset="2"/>
              <a:buNone/>
            </a:pPr>
            <a:r>
              <a:rPr lang="fr-CH" altLang="fr-FR" sz="1200" b="1">
                <a:ea typeface="ＭＳ Ｐゴシック" panose="020B0600070205080204" pitchFamily="34" charset="-128"/>
              </a:rPr>
              <a:t>Date de naissance</a:t>
            </a:r>
            <a:r>
              <a:rPr lang="fr-CH" altLang="fr-FR" sz="1200">
                <a:ea typeface="ＭＳ Ｐゴシック" panose="020B0600070205080204" pitchFamily="34" charset="-128"/>
              </a:rPr>
              <a:t>: 1965</a:t>
            </a:r>
          </a:p>
          <a:p>
            <a:pPr marL="0" indent="0">
              <a:buFont typeface="Wingdings" pitchFamily="2" charset="2"/>
              <a:buNone/>
            </a:pPr>
            <a:r>
              <a:rPr lang="fr-CH" altLang="fr-FR" sz="1200" b="1">
                <a:ea typeface="ＭＳ Ｐゴシック" panose="020B0600070205080204" pitchFamily="34" charset="-128"/>
              </a:rPr>
              <a:t>Nationalités</a:t>
            </a:r>
            <a:r>
              <a:rPr lang="fr-CH" altLang="fr-FR" sz="1200">
                <a:ea typeface="ＭＳ Ｐゴシック" panose="020B0600070205080204" pitchFamily="34" charset="-128"/>
              </a:rPr>
              <a:t>: américaine - allemande</a:t>
            </a:r>
          </a:p>
          <a:p>
            <a:pPr marL="0" indent="0">
              <a:buFont typeface="Wingdings" pitchFamily="2" charset="2"/>
              <a:buNone/>
            </a:pPr>
            <a:r>
              <a:rPr lang="fr-CH" altLang="fr-FR" sz="1200" b="1">
                <a:ea typeface="ＭＳ Ｐゴシック" panose="020B0600070205080204" pitchFamily="34" charset="-128"/>
              </a:rPr>
              <a:t>Langues</a:t>
            </a:r>
            <a:r>
              <a:rPr lang="fr-CH" altLang="fr-FR" sz="1200">
                <a:ea typeface="ＭＳ Ｐゴシック" panose="020B0600070205080204" pitchFamily="34" charset="-128"/>
              </a:rPr>
              <a:t>: allemand, anglais, français </a:t>
            </a:r>
          </a:p>
          <a:p>
            <a:pPr marL="0" indent="0">
              <a:buFont typeface="Wingdings" pitchFamily="2" charset="2"/>
              <a:buNone/>
            </a:pPr>
            <a:r>
              <a:rPr lang="fr-CH" altLang="fr-FR" sz="1200" b="1">
                <a:ea typeface="ＭＳ Ｐゴシック" panose="020B0600070205080204" pitchFamily="34" charset="-128"/>
              </a:rPr>
              <a:t>Carrière </a:t>
            </a:r>
          </a:p>
          <a:p>
            <a:pPr marL="0" indent="0">
              <a:buFont typeface="Wingdings" pitchFamily="2" charset="2"/>
              <a:buNone/>
            </a:pPr>
            <a:r>
              <a:rPr lang="fr-CH" altLang="fr-FR" sz="1200">
                <a:ea typeface="ＭＳ Ｐゴシック" panose="020B0600070205080204" pitchFamily="34" charset="-128"/>
              </a:rPr>
              <a:t>Depuis janvier 2017 			Chief Executive Officer, Nestlé S.A., </a:t>
            </a:r>
            <a:br>
              <a:rPr lang="fr-CH" altLang="fr-FR" sz="1200">
                <a:ea typeface="ＭＳ Ｐゴシック" panose="020B0600070205080204" pitchFamily="34" charset="-128"/>
              </a:rPr>
            </a:br>
            <a:r>
              <a:rPr lang="fr-CH" altLang="fr-FR" sz="1200">
                <a:ea typeface="ＭＳ Ｐゴシック" panose="020B0600070205080204" pitchFamily="34" charset="-128"/>
              </a:rPr>
              <a:t>				Vevey, Switzerland</a:t>
            </a:r>
          </a:p>
          <a:p>
            <a:pPr marL="0" indent="0">
              <a:buFont typeface="Wingdings" pitchFamily="2" charset="2"/>
              <a:buNone/>
            </a:pPr>
            <a:r>
              <a:rPr lang="fr-CH" altLang="fr-FR" sz="1200">
                <a:ea typeface="ＭＳ Ｐゴシック" panose="020B0600070205080204" pitchFamily="34" charset="-128"/>
              </a:rPr>
              <a:t>2003 - 2016 				Chief Executive Officer, Fresenius Group, </a:t>
            </a:r>
            <a:br>
              <a:rPr lang="fr-CH" altLang="fr-FR" sz="1200">
                <a:ea typeface="ＭＳ Ｐゴシック" panose="020B0600070205080204" pitchFamily="34" charset="-128"/>
              </a:rPr>
            </a:br>
            <a:r>
              <a:rPr lang="fr-CH" altLang="fr-FR" sz="1200">
                <a:ea typeface="ＭＳ Ｐゴシック" panose="020B0600070205080204" pitchFamily="34" charset="-128"/>
              </a:rPr>
              <a:t>				Bad Homburg, Germany</a:t>
            </a:r>
          </a:p>
          <a:p>
            <a:pPr marL="0" indent="0">
              <a:buFont typeface="Wingdings" pitchFamily="2" charset="2"/>
              <a:buNone/>
            </a:pPr>
            <a:r>
              <a:rPr lang="fr-CH" altLang="fr-FR" sz="1200">
                <a:ea typeface="ＭＳ Ｐゴシック" panose="020B0600070205080204" pitchFamily="34" charset="-128"/>
              </a:rPr>
              <a:t>2001 - 2003 				Chief Financial Officer, Fresenius Medical Care, </a:t>
            </a:r>
            <a:br>
              <a:rPr lang="fr-CH" altLang="fr-FR" sz="1200">
                <a:ea typeface="ＭＳ Ｐゴシック" panose="020B0600070205080204" pitchFamily="34" charset="-128"/>
              </a:rPr>
            </a:br>
            <a:r>
              <a:rPr lang="fr-CH" altLang="fr-FR" sz="1200">
                <a:ea typeface="ＭＳ Ｐゴシック" panose="020B0600070205080204" pitchFamily="34" charset="-128"/>
              </a:rPr>
              <a:t>				Bad Homburg, Germany</a:t>
            </a:r>
          </a:p>
          <a:p>
            <a:pPr marL="0" indent="0">
              <a:buFont typeface="Wingdings" pitchFamily="2" charset="2"/>
              <a:buNone/>
            </a:pPr>
            <a:r>
              <a:rPr lang="fr-CH" altLang="fr-FR" sz="1200">
                <a:ea typeface="ＭＳ Ｐゴシック" panose="020B0600070205080204" pitchFamily="34" charset="-128"/>
              </a:rPr>
              <a:t>1989 - 2001 				Haniel Group </a:t>
            </a:r>
            <a:br>
              <a:rPr lang="fr-CH" altLang="fr-FR" sz="1200">
                <a:ea typeface="ＭＳ Ｐゴシック" panose="020B0600070205080204" pitchFamily="34" charset="-128"/>
              </a:rPr>
            </a:br>
            <a:r>
              <a:rPr lang="fr-CH" altLang="fr-FR" sz="1200">
                <a:ea typeface="ＭＳ Ｐゴシック" panose="020B0600070205080204" pitchFamily="34" charset="-128"/>
              </a:rPr>
              <a:t>				Chief Financial Officer, Gehe UK plc</a:t>
            </a:r>
            <a:br>
              <a:rPr lang="fr-CH" altLang="fr-FR" sz="1200">
                <a:ea typeface="ＭＳ Ｐゴシック" panose="020B0600070205080204" pitchFamily="34" charset="-128"/>
              </a:rPr>
            </a:br>
            <a:r>
              <a:rPr lang="fr-CH" altLang="fr-FR" sz="1200">
                <a:ea typeface="ＭＳ Ｐゴシック" panose="020B0600070205080204" pitchFamily="34" charset="-128"/>
              </a:rPr>
              <a:t>				Vice President Business Development North America </a:t>
            </a:r>
            <a:br>
              <a:rPr lang="fr-CH" altLang="fr-FR" sz="1200">
                <a:ea typeface="ＭＳ Ｐゴシック" panose="020B0600070205080204" pitchFamily="34" charset="-128"/>
              </a:rPr>
            </a:br>
            <a:r>
              <a:rPr lang="fr-CH" altLang="fr-FR" sz="1200">
                <a:ea typeface="ＭＳ Ｐゴシック" panose="020B0600070205080204" pitchFamily="34" charset="-128"/>
              </a:rPr>
              <a:t>				Various senior executive positions, Halfen GmbH</a:t>
            </a:r>
            <a:br>
              <a:rPr lang="fr-CH" altLang="fr-FR" sz="1200">
                <a:ea typeface="ＭＳ Ｐゴシック" panose="020B0600070205080204" pitchFamily="34" charset="-128"/>
              </a:rPr>
            </a:br>
            <a:r>
              <a:rPr lang="fr-CH" altLang="fr-FR" sz="1200">
                <a:ea typeface="ＭＳ Ｐゴシック" panose="020B0600070205080204" pitchFamily="34" charset="-128"/>
              </a:rPr>
              <a:t>				Assistant to Haniel Group Executive Board</a:t>
            </a:r>
          </a:p>
          <a:p>
            <a:pPr marL="0" indent="0">
              <a:buFont typeface="Wingdings" pitchFamily="2" charset="2"/>
              <a:buNone/>
            </a:pPr>
            <a:r>
              <a:rPr lang="fr-CH" altLang="fr-FR" sz="1200" b="1">
                <a:ea typeface="ＭＳ Ｐゴシック" panose="020B0600070205080204" pitchFamily="34" charset="-128"/>
              </a:rPr>
              <a:t>Formation </a:t>
            </a:r>
          </a:p>
          <a:p>
            <a:pPr marL="0" indent="0">
              <a:buFont typeface="Wingdings" pitchFamily="2" charset="2"/>
              <a:buNone/>
            </a:pPr>
            <a:r>
              <a:rPr lang="fr-CH" altLang="fr-FR" sz="1200">
                <a:ea typeface="ＭＳ Ｐゴシック" panose="020B0600070205080204" pitchFamily="34" charset="-128"/>
              </a:rPr>
              <a:t>MBA, with distinction, Harvard Business School, 1993</a:t>
            </a:r>
          </a:p>
          <a:p>
            <a:pPr marL="0" indent="0">
              <a:buFont typeface="Wingdings" pitchFamily="2" charset="2"/>
              <a:buNone/>
            </a:pPr>
            <a:r>
              <a:rPr lang="fr-CH" altLang="fr-FR" sz="1200">
                <a:ea typeface="ＭＳ Ｐゴシック" panose="020B0600070205080204" pitchFamily="34" charset="-128"/>
              </a:rPr>
              <a:t>Ph.D. (Dr. oec.), University of St. Gallen, 1992</a:t>
            </a:r>
          </a:p>
          <a:p>
            <a:pPr marL="0" indent="0">
              <a:buFont typeface="Wingdings" pitchFamily="2" charset="2"/>
              <a:buNone/>
            </a:pPr>
            <a:r>
              <a:rPr lang="fr-CH" altLang="fr-FR" sz="1200">
                <a:ea typeface="ＭＳ Ｐゴシック" panose="020B0600070205080204" pitchFamily="34" charset="-128"/>
              </a:rPr>
              <a:t>Lic. oec. degree in Finance and Accounting, University of St. Gallen, 1988</a:t>
            </a:r>
          </a:p>
          <a:p>
            <a:pPr marL="0" indent="0">
              <a:buFont typeface="Wingdings" pitchFamily="2" charset="2"/>
              <a:buNone/>
            </a:pPr>
            <a:r>
              <a:rPr lang="fr-CH" altLang="fr-FR" sz="1200" b="1">
                <a:ea typeface="ＭＳ Ｐゴシック" panose="020B0600070205080204" pitchFamily="34" charset="-128"/>
              </a:rPr>
              <a:t>Conseils d'administration </a:t>
            </a:r>
          </a:p>
          <a:p>
            <a:pPr marL="0" indent="0">
              <a:buFont typeface="Wingdings" pitchFamily="2" charset="2"/>
              <a:buNone/>
            </a:pPr>
            <a:r>
              <a:rPr lang="fr-CH" altLang="fr-FR" sz="1200">
                <a:ea typeface="ＭＳ Ｐゴシック" panose="020B0600070205080204" pitchFamily="34" charset="-128"/>
              </a:rPr>
              <a:t>Co-Chairman of the Board of Directors of Cereal Partners Worldwide</a:t>
            </a:r>
          </a:p>
          <a:p>
            <a:pPr marL="0" indent="0">
              <a:buFont typeface="Wingdings" pitchFamily="2" charset="2"/>
              <a:buNone/>
            </a:pPr>
            <a:r>
              <a:rPr lang="fr-CH" altLang="fr-FR" sz="1200">
                <a:ea typeface="ＭＳ Ｐゴシック" panose="020B0600070205080204" pitchFamily="34" charset="-128"/>
              </a:rPr>
              <a:t>Member of the Board of the Consumer Goods Forum</a:t>
            </a:r>
          </a:p>
          <a:p>
            <a:pPr marL="0" indent="0">
              <a:buFont typeface="Wingdings" pitchFamily="2" charset="2"/>
              <a:buNone/>
            </a:pPr>
            <a:r>
              <a:rPr lang="fr-CH" altLang="fr-FR" sz="1200">
                <a:ea typeface="ＭＳ Ｐゴシック" panose="020B0600070205080204" pitchFamily="34" charset="-128"/>
              </a:rPr>
              <a:t>Member of the Advisory Board of the Swiss Innovation Park</a:t>
            </a:r>
          </a:p>
          <a:p>
            <a:pPr marL="0" indent="0">
              <a:buFont typeface="Wingdings" pitchFamily="2" charset="2"/>
              <a:buNone/>
            </a:pPr>
            <a:r>
              <a:rPr lang="fr-CH" altLang="fr-FR" sz="1200">
                <a:ea typeface="ＭＳ Ｐゴシック" panose="020B0600070205080204" pitchFamily="34" charset="-128"/>
              </a:rPr>
              <a:t>Non-executive director of E.I. du Pont de Nemours and Company (2014 - 2017)</a:t>
            </a:r>
          </a:p>
        </p:txBody>
      </p:sp>
      <p:pic>
        <p:nvPicPr>
          <p:cNvPr id="29700" name="Image 1">
            <a:extLst>
              <a:ext uri="{FF2B5EF4-FFF2-40B4-BE49-F238E27FC236}">
                <a16:creationId xmlns:a16="http://schemas.microsoft.com/office/drawing/2014/main" id="{C47D1C08-F8D2-659D-5492-B18D03B1C9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62071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a:extLst>
              <a:ext uri="{FF2B5EF4-FFF2-40B4-BE49-F238E27FC236}">
                <a16:creationId xmlns:a16="http://schemas.microsoft.com/office/drawing/2014/main" id="{62B44C4E-8511-6275-2776-4F81CC38A6DF}"/>
              </a:ext>
            </a:extLst>
          </p:cNvPr>
          <p:cNvSpPr>
            <a:spLocks noChangeArrowheads="1"/>
          </p:cNvSpPr>
          <p:nvPr/>
        </p:nvSpPr>
        <p:spPr bwMode="auto">
          <a:xfrm>
            <a:off x="5795963" y="5532438"/>
            <a:ext cx="3348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FR" altLang="fr-FR" sz="1400"/>
              <a:t>http://www.nestle.com/aboutus/management/executiveboard/ulf-mark-schneider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79867F0-7F83-C74C-9283-A10E79773D6F}"/>
              </a:ext>
            </a:extLst>
          </p:cNvPr>
          <p:cNvSpPr>
            <a:spLocks noGrp="1"/>
          </p:cNvSpPr>
          <p:nvPr>
            <p:ph type="sldNum" sz="quarter" idx="10"/>
          </p:nvPr>
        </p:nvSpPr>
        <p:spPr bwMode="auto">
          <a:xfrm>
            <a:off x="6227763" y="6508750"/>
            <a:ext cx="431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r" rtl="0" eaLnBrk="1" fontAlgn="base" hangingPunct="1">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A90558E-3CA1-5F49-8370-DB11D4A36E7F}" type="slidenum">
              <a:rPr lang="fr-CH" altLang="fr-FR" smtClean="0"/>
              <a:pPr>
                <a:spcBef>
                  <a:spcPct val="0"/>
                </a:spcBef>
                <a:buClrTx/>
                <a:buSzTx/>
                <a:buFontTx/>
                <a:buNone/>
                <a:defRPr/>
              </a:pPr>
              <a:t>19</a:t>
            </a:fld>
            <a:endParaRPr lang="fr-CH" altLang="fr-FR" sz="1400"/>
          </a:p>
        </p:txBody>
      </p:sp>
      <p:sp>
        <p:nvSpPr>
          <p:cNvPr id="22531" name="Rectangle 4">
            <a:extLst>
              <a:ext uri="{FF2B5EF4-FFF2-40B4-BE49-F238E27FC236}">
                <a16:creationId xmlns:a16="http://schemas.microsoft.com/office/drawing/2014/main" id="{D9973354-E372-1D47-938D-2190B9AB9B77}"/>
              </a:ext>
            </a:extLst>
          </p:cNvPr>
          <p:cNvSpPr>
            <a:spLocks noGrp="1" noChangeArrowheads="1"/>
          </p:cNvSpPr>
          <p:nvPr>
            <p:ph type="title"/>
          </p:nvPr>
        </p:nvSpPr>
        <p:spPr>
          <a:xfrm>
            <a:off x="179388" y="333375"/>
            <a:ext cx="8856662" cy="401638"/>
          </a:xfrm>
        </p:spPr>
        <p:txBody>
          <a:bodyPr/>
          <a:lstStyle/>
          <a:p>
            <a:pPr marL="342900" indent="-342900" eaLnBrk="1" hangingPunct="1"/>
            <a:r>
              <a:rPr lang="fr-CH" altLang="fr-FR" sz="2400" dirty="0">
                <a:solidFill>
                  <a:schemeClr val="tx1"/>
                </a:solidFill>
                <a:ea typeface="ＭＳ Ｐゴシック" panose="020B0600070205080204" pitchFamily="34" charset="-128"/>
              </a:rPr>
              <a:t>CREDIT SUISSE</a:t>
            </a:r>
            <a:br>
              <a:rPr lang="fr-CH" altLang="fr-FR" sz="2400" dirty="0">
                <a:solidFill>
                  <a:schemeClr val="tx1"/>
                </a:solidFill>
                <a:ea typeface="ＭＳ Ｐゴシック" panose="020B0600070205080204" pitchFamily="34" charset="-128"/>
              </a:rPr>
            </a:br>
            <a:r>
              <a:rPr lang="fr-CH" altLang="fr-FR" sz="2400" dirty="0">
                <a:solidFill>
                  <a:schemeClr val="tx1"/>
                </a:solidFill>
                <a:ea typeface="ＭＳ Ｐゴシック" panose="020B0600070205080204" pitchFamily="34" charset="-128"/>
              </a:rPr>
              <a:t>Oswald </a:t>
            </a:r>
            <a:r>
              <a:rPr lang="fr-CH" altLang="fr-FR" sz="2400" dirty="0" err="1">
                <a:solidFill>
                  <a:schemeClr val="tx1"/>
                </a:solidFill>
                <a:ea typeface="ＭＳ Ｐゴシック" panose="020B0600070205080204" pitchFamily="34" charset="-128"/>
              </a:rPr>
              <a:t>Grübel</a:t>
            </a:r>
            <a:r>
              <a:rPr lang="fr-CH" altLang="fr-FR" sz="2400" dirty="0">
                <a:solidFill>
                  <a:schemeClr val="tx1"/>
                </a:solidFill>
                <a:ea typeface="ＭＳ Ｐゴシック" panose="020B0600070205080204" pitchFamily="34" charset="-128"/>
              </a:rPr>
              <a:t> (2003) – Brady </a:t>
            </a:r>
            <a:r>
              <a:rPr lang="fr-CH" altLang="fr-FR" sz="2400" dirty="0" err="1">
                <a:solidFill>
                  <a:schemeClr val="tx1"/>
                </a:solidFill>
                <a:ea typeface="ＭＳ Ｐゴシック" panose="020B0600070205080204" pitchFamily="34" charset="-128"/>
              </a:rPr>
              <a:t>Dougan</a:t>
            </a:r>
            <a:r>
              <a:rPr lang="fr-CH" altLang="fr-FR" sz="2400" dirty="0">
                <a:solidFill>
                  <a:schemeClr val="tx1"/>
                </a:solidFill>
                <a:ea typeface="ＭＳ Ｐゴシック" panose="020B0600070205080204" pitchFamily="34" charset="-128"/>
              </a:rPr>
              <a:t> (2007) </a:t>
            </a:r>
            <a:br>
              <a:rPr lang="fr-CH" altLang="fr-FR" sz="2400" dirty="0">
                <a:solidFill>
                  <a:schemeClr val="tx1"/>
                </a:solidFill>
                <a:ea typeface="ＭＳ Ｐゴシック" panose="020B0600070205080204" pitchFamily="34" charset="-128"/>
              </a:rPr>
            </a:br>
            <a:r>
              <a:rPr lang="fr-CH" altLang="fr-FR" sz="2400" dirty="0" err="1">
                <a:solidFill>
                  <a:schemeClr val="tx1"/>
                </a:solidFill>
                <a:ea typeface="ＭＳ Ｐゴシック" panose="020B0600070205080204" pitchFamily="34" charset="-128"/>
              </a:rPr>
              <a:t>Tidjane</a:t>
            </a:r>
            <a:r>
              <a:rPr lang="fr-CH" altLang="fr-FR" sz="2400" dirty="0">
                <a:solidFill>
                  <a:schemeClr val="tx1"/>
                </a:solidFill>
                <a:ea typeface="ＭＳ Ｐゴシック" panose="020B0600070205080204" pitchFamily="34" charset="-128"/>
              </a:rPr>
              <a:t> </a:t>
            </a:r>
            <a:r>
              <a:rPr lang="fr-CH" altLang="fr-FR" sz="2400" dirty="0" err="1">
                <a:solidFill>
                  <a:schemeClr val="tx1"/>
                </a:solidFill>
                <a:ea typeface="ＭＳ Ｐゴシック" panose="020B0600070205080204" pitchFamily="34" charset="-128"/>
              </a:rPr>
              <a:t>Thiam</a:t>
            </a:r>
            <a:r>
              <a:rPr lang="fr-CH" altLang="fr-FR" sz="2400" dirty="0">
                <a:solidFill>
                  <a:schemeClr val="tx1"/>
                </a:solidFill>
                <a:ea typeface="ＭＳ Ｐゴシック" panose="020B0600070205080204" pitchFamily="34" charset="-128"/>
              </a:rPr>
              <a:t> (2015) - Thomas Gottstein (2020)</a:t>
            </a:r>
            <a:endParaRPr lang="fr-FR" altLang="fr-FR" sz="2000" dirty="0">
              <a:solidFill>
                <a:schemeClr val="tx1"/>
              </a:solidFill>
              <a:ea typeface="ＭＳ Ｐゴシック" panose="020B0600070205080204" pitchFamily="34" charset="-128"/>
            </a:endParaRPr>
          </a:p>
        </p:txBody>
      </p:sp>
      <p:pic>
        <p:nvPicPr>
          <p:cNvPr id="4" name="Image 3">
            <a:extLst>
              <a:ext uri="{FF2B5EF4-FFF2-40B4-BE49-F238E27FC236}">
                <a16:creationId xmlns:a16="http://schemas.microsoft.com/office/drawing/2014/main" id="{CF4C539C-3BB5-2A44-B1DE-5F1F65D891BA}"/>
              </a:ext>
            </a:extLst>
          </p:cNvPr>
          <p:cNvPicPr>
            <a:picLocks noChangeAspect="1"/>
          </p:cNvPicPr>
          <p:nvPr/>
        </p:nvPicPr>
        <p:blipFill>
          <a:blip r:embed="rId2"/>
          <a:stretch>
            <a:fillRect/>
          </a:stretch>
        </p:blipFill>
        <p:spPr>
          <a:xfrm>
            <a:off x="899592" y="3789040"/>
            <a:ext cx="3289300" cy="2463800"/>
          </a:xfrm>
          <a:prstGeom prst="rect">
            <a:avLst/>
          </a:prstGeom>
        </p:spPr>
      </p:pic>
      <p:pic>
        <p:nvPicPr>
          <p:cNvPr id="5" name="Image 4">
            <a:extLst>
              <a:ext uri="{FF2B5EF4-FFF2-40B4-BE49-F238E27FC236}">
                <a16:creationId xmlns:a16="http://schemas.microsoft.com/office/drawing/2014/main" id="{8AF99151-1CD5-9B4B-B374-579A4441AC84}"/>
              </a:ext>
            </a:extLst>
          </p:cNvPr>
          <p:cNvPicPr>
            <a:picLocks noChangeAspect="1"/>
          </p:cNvPicPr>
          <p:nvPr/>
        </p:nvPicPr>
        <p:blipFill>
          <a:blip r:embed="rId3"/>
          <a:stretch>
            <a:fillRect/>
          </a:stretch>
        </p:blipFill>
        <p:spPr>
          <a:xfrm>
            <a:off x="899592" y="1405508"/>
            <a:ext cx="3289299" cy="2095500"/>
          </a:xfrm>
          <a:prstGeom prst="rect">
            <a:avLst/>
          </a:prstGeom>
        </p:spPr>
      </p:pic>
      <p:pic>
        <p:nvPicPr>
          <p:cNvPr id="6" name="Image 5">
            <a:extLst>
              <a:ext uri="{FF2B5EF4-FFF2-40B4-BE49-F238E27FC236}">
                <a16:creationId xmlns:a16="http://schemas.microsoft.com/office/drawing/2014/main" id="{DC4D7B83-F76B-6F41-A0E6-DB6AF844962C}"/>
              </a:ext>
            </a:extLst>
          </p:cNvPr>
          <p:cNvPicPr>
            <a:picLocks noChangeAspect="1"/>
          </p:cNvPicPr>
          <p:nvPr/>
        </p:nvPicPr>
        <p:blipFill>
          <a:blip r:embed="rId4"/>
          <a:stretch>
            <a:fillRect/>
          </a:stretch>
        </p:blipFill>
        <p:spPr>
          <a:xfrm>
            <a:off x="5012219" y="1405508"/>
            <a:ext cx="3494399" cy="2095500"/>
          </a:xfrm>
          <a:prstGeom prst="rect">
            <a:avLst/>
          </a:prstGeom>
        </p:spPr>
      </p:pic>
      <p:pic>
        <p:nvPicPr>
          <p:cNvPr id="10" name="Image 9">
            <a:extLst>
              <a:ext uri="{FF2B5EF4-FFF2-40B4-BE49-F238E27FC236}">
                <a16:creationId xmlns:a16="http://schemas.microsoft.com/office/drawing/2014/main" id="{A02C8137-CB6F-F048-82E2-98A3D761B689}"/>
              </a:ext>
            </a:extLst>
          </p:cNvPr>
          <p:cNvPicPr>
            <a:picLocks noChangeAspect="1"/>
          </p:cNvPicPr>
          <p:nvPr/>
        </p:nvPicPr>
        <p:blipFill>
          <a:blip r:embed="rId5"/>
          <a:stretch>
            <a:fillRect/>
          </a:stretch>
        </p:blipFill>
        <p:spPr>
          <a:xfrm>
            <a:off x="5012219" y="3773512"/>
            <a:ext cx="3492500" cy="2463800"/>
          </a:xfrm>
          <a:prstGeom prst="rect">
            <a:avLst/>
          </a:prstGeom>
        </p:spPr>
      </p:pic>
    </p:spTree>
    <p:extLst>
      <p:ext uri="{BB962C8B-B14F-4D97-AF65-F5344CB8AC3E}">
        <p14:creationId xmlns:p14="http://schemas.microsoft.com/office/powerpoint/2010/main" val="9090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top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Les évolutions historiques du profil des élites économiques suisses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«Capital militaire» et capitaux classiques des élites économiques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5. «Capital militaire» et mécanismes de production de confiance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6.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7. Discussion</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14575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top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b="1" dirty="0"/>
              <a:t>3. Les évolutions historiques du profil des élites économiques suisses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«Capital militaire» et capitaux classiques des élites économiques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5. «Capital militaire» et mécanismes de production de confiance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6.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7. Discussion</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3550563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523" name="Group 283">
            <a:extLst>
              <a:ext uri="{FF2B5EF4-FFF2-40B4-BE49-F238E27FC236}">
                <a16:creationId xmlns:a16="http://schemas.microsoft.com/office/drawing/2014/main" id="{A7141139-B62B-48E2-B9B3-6B5C3DAAED6B}"/>
              </a:ext>
            </a:extLst>
          </p:cNvPr>
          <p:cNvGraphicFramePr>
            <a:graphicFrameLocks noGrp="1"/>
          </p:cNvGraphicFramePr>
          <p:nvPr/>
        </p:nvGraphicFramePr>
        <p:xfrm>
          <a:off x="684213" y="1143000"/>
          <a:ext cx="7848599" cy="4207142"/>
        </p:xfrm>
        <a:graphic>
          <a:graphicData uri="http://schemas.openxmlformats.org/drawingml/2006/table">
            <a:tbl>
              <a:tblPr/>
              <a:tblGrid>
                <a:gridCol w="2877474">
                  <a:extLst>
                    <a:ext uri="{9D8B030D-6E8A-4147-A177-3AD203B41FA5}">
                      <a16:colId xmlns:a16="http://schemas.microsoft.com/office/drawing/2014/main" val="20000"/>
                    </a:ext>
                  </a:extLst>
                </a:gridCol>
                <a:gridCol w="1752785">
                  <a:extLst>
                    <a:ext uri="{9D8B030D-6E8A-4147-A177-3AD203B41FA5}">
                      <a16:colId xmlns:a16="http://schemas.microsoft.com/office/drawing/2014/main" val="20001"/>
                    </a:ext>
                  </a:extLst>
                </a:gridCol>
                <a:gridCol w="1634089">
                  <a:extLst>
                    <a:ext uri="{9D8B030D-6E8A-4147-A177-3AD203B41FA5}">
                      <a16:colId xmlns:a16="http://schemas.microsoft.com/office/drawing/2014/main" val="20002"/>
                    </a:ext>
                  </a:extLst>
                </a:gridCol>
                <a:gridCol w="1584251">
                  <a:extLst>
                    <a:ext uri="{9D8B030D-6E8A-4147-A177-3AD203B41FA5}">
                      <a16:colId xmlns:a16="http://schemas.microsoft.com/office/drawing/2014/main" val="20003"/>
                    </a:ext>
                  </a:extLst>
                </a:gridCol>
              </a:tblGrid>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fr-CH"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1980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2000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2010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 First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16</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Expert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Captains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Higher</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ranked</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(Major,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-colonel, colonel)</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20</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Generals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officers</a:t>
                      </a:r>
                      <a:r>
                        <a:rPr kumimoji="0" lang="fr-FR" altLang="fr-FR" sz="1600" b="1" i="0" u="none" strike="noStrike" cap="none" normalizeH="0" baseline="0" dirty="0">
                          <a:ln>
                            <a:noFill/>
                          </a:ln>
                          <a:solidFill>
                            <a:schemeClr val="tx1"/>
                          </a:solidFill>
                          <a:effectLst/>
                          <a:latin typeface="Arial" charset="0"/>
                          <a:ea typeface="ＭＳ Ｐゴシック" pitchFamily="34" charset="-128"/>
                        </a:rPr>
                        <a:t> </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103 </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75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53</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 </a:t>
                      </a:r>
                      <a:r>
                        <a:rPr kumimoji="0" lang="fr-CH" altLang="fr-FR" sz="1600" b="1" i="0" u="none" strike="noStrike" cap="none" normalizeH="0" baseline="0" dirty="0">
                          <a:ln>
                            <a:noFill/>
                          </a:ln>
                          <a:solidFill>
                            <a:schemeClr val="tx1"/>
                          </a:solidFill>
                          <a:effectLst/>
                          <a:latin typeface="Arial" charset="0"/>
                          <a:ea typeface="ＭＳ Ｐゴシック" pitchFamily="34" charset="-128"/>
                        </a:rPr>
                        <a:t>of</a:t>
                      </a:r>
                      <a:r>
                        <a:rPr kumimoji="0" lang="fr-FR" altLang="ja-JP" sz="1600" b="1" i="0" u="none" strike="noStrike" cap="none" normalizeH="0" baseline="0" dirty="0">
                          <a:ln>
                            <a:noFill/>
                          </a:ln>
                          <a:solidFill>
                            <a:schemeClr val="tx1"/>
                          </a:solidFill>
                          <a:effectLst/>
                          <a:latin typeface="Arial" charset="0"/>
                          <a:ea typeface="ＭＳ Ｐゴシック" pitchFamily="34" charset="-128"/>
                        </a:rPr>
                        <a:t> total </a:t>
                      </a:r>
                      <a:r>
                        <a:rPr kumimoji="0" lang="fr-FR" altLang="ja-JP" sz="1600" b="1" i="0" u="none" strike="noStrike" cap="none" normalizeH="0" baseline="0" dirty="0" err="1">
                          <a:ln>
                            <a:noFill/>
                          </a:ln>
                          <a:solidFill>
                            <a:schemeClr val="tx1"/>
                          </a:solidFill>
                          <a:effectLs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54,5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40,5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26,5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 of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Swiss</a:t>
                      </a:r>
                      <a:r>
                        <a:rPr kumimoji="0" lang="fr-FR" altLang="fr-FR" sz="1600" b="1" i="0" u="none" strike="noStrike" cap="none" normalizeH="0" baseline="0" dirty="0">
                          <a:ln>
                            <a:noFill/>
                          </a:ln>
                          <a:solidFill>
                            <a:schemeClr val="tx1"/>
                          </a:solidFill>
                          <a:effectLst/>
                          <a:latin typeface="Arial" charset="0"/>
                          <a:ea typeface="ＭＳ Ｐゴシック" pitchFamily="34" charset="-128"/>
                        </a:rPr>
                        <a:t> top managers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56,6</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53,6</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43,4</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189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(7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185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(45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(78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44" name="Rectangle 264">
            <a:extLst>
              <a:ext uri="{FF2B5EF4-FFF2-40B4-BE49-F238E27FC236}">
                <a16:creationId xmlns:a16="http://schemas.microsoft.com/office/drawing/2014/main" id="{DF685CA8-4124-45EA-961A-AE4D62490448}"/>
              </a:ext>
            </a:extLst>
          </p:cNvPr>
          <p:cNvSpPr>
            <a:spLocks noChangeArrowheads="1"/>
          </p:cNvSpPr>
          <p:nvPr/>
        </p:nvSpPr>
        <p:spPr bwMode="auto">
          <a:xfrm>
            <a:off x="1042988" y="5349875"/>
            <a:ext cx="72739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algn="just">
              <a:spcBef>
                <a:spcPct val="0"/>
              </a:spcBef>
              <a:buClrTx/>
              <a:buSzTx/>
              <a:buFontTx/>
              <a:buNone/>
              <a:defRPr/>
            </a:pPr>
            <a:r>
              <a:rPr lang="fr-FR" altLang="fr-FR" sz="1400" b="1" dirty="0"/>
              <a:t>Source</a:t>
            </a:r>
            <a:r>
              <a:rPr lang="fr-FR" altLang="fr-FR" sz="1400" dirty="0"/>
              <a:t> : </a:t>
            </a:r>
            <a:r>
              <a:rPr lang="fr-CH" sz="1400" dirty="0" err="1"/>
              <a:t>Davoine</a:t>
            </a:r>
            <a:r>
              <a:rPr lang="fr-CH" sz="1400" dirty="0"/>
              <a:t> E, </a:t>
            </a:r>
            <a:r>
              <a:rPr lang="fr-CH" sz="1400" dirty="0" err="1"/>
              <a:t>Ginalski</a:t>
            </a:r>
            <a:r>
              <a:rPr lang="fr-CH" sz="1400" dirty="0"/>
              <a:t> S, Mach A, </a:t>
            </a:r>
            <a:r>
              <a:rPr lang="fr-CH" sz="1400" dirty="0" err="1"/>
              <a:t>Ravasi</a:t>
            </a:r>
            <a:r>
              <a:rPr lang="fr-CH" sz="1400" dirty="0"/>
              <a:t> C. Impacts of </a:t>
            </a:r>
            <a:r>
              <a:rPr lang="fr-CH" sz="1400" dirty="0" err="1"/>
              <a:t>Globalization</a:t>
            </a:r>
            <a:r>
              <a:rPr lang="fr-CH" sz="1400" dirty="0"/>
              <a:t> </a:t>
            </a:r>
            <a:r>
              <a:rPr lang="fr-CH" sz="1400" dirty="0" err="1"/>
              <a:t>Processes</a:t>
            </a:r>
            <a:r>
              <a:rPr lang="fr-CH" sz="1400" dirty="0"/>
              <a:t> on the </a:t>
            </a:r>
            <a:r>
              <a:rPr lang="fr-CH" sz="1400" dirty="0" err="1"/>
              <a:t>Swiss</a:t>
            </a:r>
            <a:r>
              <a:rPr lang="fr-CH" sz="1400" dirty="0"/>
              <a:t> National Business Elite </a:t>
            </a:r>
            <a:r>
              <a:rPr lang="fr-CH" sz="1400" dirty="0" err="1"/>
              <a:t>Community</a:t>
            </a:r>
            <a:r>
              <a:rPr lang="fr-CH" sz="1400" dirty="0"/>
              <a:t>: A </a:t>
            </a:r>
            <a:r>
              <a:rPr lang="fr-CH" sz="1400" dirty="0" err="1"/>
              <a:t>Diachronic</a:t>
            </a:r>
            <a:r>
              <a:rPr lang="fr-CH" sz="1400" dirty="0"/>
              <a:t> </a:t>
            </a:r>
            <a:r>
              <a:rPr lang="fr-CH" sz="1400" dirty="0" err="1"/>
              <a:t>Analysis</a:t>
            </a:r>
            <a:r>
              <a:rPr lang="fr-CH" sz="1400" dirty="0"/>
              <a:t> of </a:t>
            </a:r>
            <a:r>
              <a:rPr lang="fr-CH" sz="1400" dirty="0" err="1"/>
              <a:t>Swiss</a:t>
            </a:r>
            <a:r>
              <a:rPr lang="fr-CH" sz="1400" dirty="0"/>
              <a:t> Large Corporations (1980-2010). </a:t>
            </a:r>
            <a:r>
              <a:rPr lang="fr-CH" sz="1400" i="1" dirty="0" err="1"/>
              <a:t>Research</a:t>
            </a:r>
            <a:r>
              <a:rPr lang="fr-CH" sz="1400" i="1" dirty="0"/>
              <a:t> in the </a:t>
            </a:r>
            <a:r>
              <a:rPr lang="fr-CH" sz="1400" i="1" dirty="0" err="1"/>
              <a:t>Sociology</a:t>
            </a:r>
            <a:r>
              <a:rPr lang="fr-CH" sz="1400" i="1" dirty="0"/>
              <a:t> of </a:t>
            </a:r>
            <a:r>
              <a:rPr lang="fr-CH" sz="1400" i="1" dirty="0" err="1"/>
              <a:t>Organizations</a:t>
            </a:r>
            <a:r>
              <a:rPr lang="fr-CH" sz="1400" dirty="0"/>
              <a:t>. 2015;43:131-63.</a:t>
            </a:r>
            <a:endParaRPr lang="fr-FR" altLang="fr-FR" sz="1400" dirty="0"/>
          </a:p>
        </p:txBody>
      </p:sp>
      <p:sp>
        <p:nvSpPr>
          <p:cNvPr id="42045" name="Rectangle 282">
            <a:extLst>
              <a:ext uri="{FF2B5EF4-FFF2-40B4-BE49-F238E27FC236}">
                <a16:creationId xmlns:a16="http://schemas.microsoft.com/office/drawing/2014/main" id="{811C62B3-D863-4902-8A40-E5EF339C3816}"/>
              </a:ext>
            </a:extLst>
          </p:cNvPr>
          <p:cNvSpPr>
            <a:spLocks noChangeArrowheads="1"/>
          </p:cNvSpPr>
          <p:nvPr/>
        </p:nvSpPr>
        <p:spPr bwMode="auto">
          <a:xfrm>
            <a:off x="684213" y="331788"/>
            <a:ext cx="7397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de-DE" altLang="fr-FR" sz="2400" b="1" dirty="0" err="1">
                <a:solidFill>
                  <a:schemeClr val="accent1"/>
                </a:solidFill>
              </a:rPr>
              <a:t>Number</a:t>
            </a:r>
            <a:r>
              <a:rPr lang="de-DE" altLang="fr-FR" sz="2400" b="1" dirty="0">
                <a:solidFill>
                  <a:schemeClr val="accent1"/>
                </a:solidFill>
              </a:rPr>
              <a:t> (</a:t>
            </a:r>
            <a:r>
              <a:rPr lang="de-DE" altLang="fr-FR" sz="2400" b="1" dirty="0" err="1">
                <a:solidFill>
                  <a:schemeClr val="accent1"/>
                </a:solidFill>
              </a:rPr>
              <a:t>and</a:t>
            </a:r>
            <a:r>
              <a:rPr lang="de-DE" altLang="fr-FR" sz="2400" b="1" dirty="0">
                <a:solidFill>
                  <a:schemeClr val="accent1"/>
                </a:solidFill>
              </a:rPr>
              <a:t> %) </a:t>
            </a:r>
            <a:r>
              <a:rPr lang="de-DE" altLang="fr-FR" sz="2400" b="1" dirty="0" err="1">
                <a:solidFill>
                  <a:schemeClr val="accent1"/>
                </a:solidFill>
              </a:rPr>
              <a:t>of</a:t>
            </a:r>
            <a:r>
              <a:rPr lang="de-DE" altLang="fr-FR" sz="2400" b="1" dirty="0">
                <a:solidFill>
                  <a:schemeClr val="accent1"/>
                </a:solidFill>
              </a:rPr>
              <a:t> </a:t>
            </a:r>
            <a:r>
              <a:rPr lang="de-DE" altLang="fr-FR" sz="2400" b="1" dirty="0" err="1">
                <a:solidFill>
                  <a:schemeClr val="accent1"/>
                </a:solidFill>
              </a:rPr>
              <a:t>officers</a:t>
            </a:r>
            <a:r>
              <a:rPr lang="de-DE" altLang="fr-FR" sz="2400" b="1" dirty="0">
                <a:solidFill>
                  <a:schemeClr val="accent1"/>
                </a:solidFill>
              </a:rPr>
              <a:t> </a:t>
            </a:r>
            <a:r>
              <a:rPr lang="de-DE" altLang="fr-FR" sz="2400" b="1" dirty="0" err="1">
                <a:solidFill>
                  <a:schemeClr val="accent1"/>
                </a:solidFill>
              </a:rPr>
              <a:t>among</a:t>
            </a:r>
            <a:r>
              <a:rPr lang="de-DE" altLang="fr-FR" sz="2400" b="1" dirty="0">
                <a:solidFill>
                  <a:schemeClr val="accent1"/>
                </a:solidFill>
              </a:rPr>
              <a:t> top </a:t>
            </a:r>
            <a:r>
              <a:rPr lang="de-DE" altLang="fr-FR" sz="2400" b="1" dirty="0" err="1">
                <a:solidFill>
                  <a:schemeClr val="accent1"/>
                </a:solidFill>
              </a:rPr>
              <a:t>managers</a:t>
            </a:r>
            <a:r>
              <a:rPr lang="de-DE" altLang="fr-FR" sz="2400" b="1" dirty="0">
                <a:solidFill>
                  <a:schemeClr val="accent1"/>
                </a:solidFill>
              </a:rPr>
              <a:t> </a:t>
            </a:r>
          </a:p>
          <a:p>
            <a:pPr eaLnBrk="1" hangingPunct="1">
              <a:spcBef>
                <a:spcPct val="0"/>
              </a:spcBef>
              <a:buClrTx/>
              <a:buSzTx/>
              <a:buFontTx/>
              <a:buNone/>
              <a:defRPr/>
            </a:pPr>
            <a:r>
              <a:rPr lang="de-DE" altLang="fr-FR" sz="2400" b="1" dirty="0" err="1">
                <a:solidFill>
                  <a:schemeClr val="accent1"/>
                </a:solidFill>
              </a:rPr>
              <a:t>of</a:t>
            </a:r>
            <a:r>
              <a:rPr lang="de-DE" altLang="fr-FR" sz="2400" b="1" dirty="0">
                <a:solidFill>
                  <a:schemeClr val="accent1"/>
                </a:solidFill>
              </a:rPr>
              <a:t> 110 </a:t>
            </a:r>
            <a:r>
              <a:rPr lang="de-DE" altLang="fr-FR" sz="2400" b="1" dirty="0" err="1">
                <a:solidFill>
                  <a:schemeClr val="accent1"/>
                </a:solidFill>
              </a:rPr>
              <a:t>bigger</a:t>
            </a:r>
            <a:r>
              <a:rPr lang="de-DE" altLang="fr-FR" sz="2400" b="1" dirty="0">
                <a:solidFill>
                  <a:schemeClr val="accent1"/>
                </a:solidFill>
              </a:rPr>
              <a:t> Swiss </a:t>
            </a:r>
            <a:r>
              <a:rPr lang="de-DE" altLang="fr-FR" sz="2400" b="1" dirty="0" err="1">
                <a:solidFill>
                  <a:schemeClr val="accent1"/>
                </a:solidFill>
              </a:rPr>
              <a:t>companies</a:t>
            </a:r>
            <a:endParaRPr lang="fr-CH" altLang="fr-FR" sz="2400" b="1" dirty="0">
              <a:solidFill>
                <a:schemeClr val="accent1"/>
              </a:solidFill>
            </a:endParaRPr>
          </a:p>
        </p:txBody>
      </p:sp>
      <p:pic>
        <p:nvPicPr>
          <p:cNvPr id="15420" name="Image 2">
            <a:extLst>
              <a:ext uri="{FF2B5EF4-FFF2-40B4-BE49-F238E27FC236}">
                <a16:creationId xmlns:a16="http://schemas.microsoft.com/office/drawing/2014/main" id="{9002714A-E2B2-A2C6-CAD4-CAAD25353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725" y="255588"/>
            <a:ext cx="6381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84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523" name="Group 283">
            <a:extLst>
              <a:ext uri="{FF2B5EF4-FFF2-40B4-BE49-F238E27FC236}">
                <a16:creationId xmlns:a16="http://schemas.microsoft.com/office/drawing/2014/main" id="{A7141139-B62B-48E2-B9B3-6B5C3DAAED6B}"/>
              </a:ext>
            </a:extLst>
          </p:cNvPr>
          <p:cNvGraphicFramePr>
            <a:graphicFrameLocks noGrp="1"/>
          </p:cNvGraphicFramePr>
          <p:nvPr>
            <p:extLst>
              <p:ext uri="{D42A27DB-BD31-4B8C-83A1-F6EECF244321}">
                <p14:modId xmlns:p14="http://schemas.microsoft.com/office/powerpoint/2010/main" val="608788970"/>
              </p:ext>
            </p:extLst>
          </p:nvPr>
        </p:nvGraphicFramePr>
        <p:xfrm>
          <a:off x="684213" y="1143000"/>
          <a:ext cx="7848599" cy="4207142"/>
        </p:xfrm>
        <a:graphic>
          <a:graphicData uri="http://schemas.openxmlformats.org/drawingml/2006/table">
            <a:tbl>
              <a:tblPr/>
              <a:tblGrid>
                <a:gridCol w="2877474">
                  <a:extLst>
                    <a:ext uri="{9D8B030D-6E8A-4147-A177-3AD203B41FA5}">
                      <a16:colId xmlns:a16="http://schemas.microsoft.com/office/drawing/2014/main" val="20000"/>
                    </a:ext>
                  </a:extLst>
                </a:gridCol>
                <a:gridCol w="1752785">
                  <a:extLst>
                    <a:ext uri="{9D8B030D-6E8A-4147-A177-3AD203B41FA5}">
                      <a16:colId xmlns:a16="http://schemas.microsoft.com/office/drawing/2014/main" val="20001"/>
                    </a:ext>
                  </a:extLst>
                </a:gridCol>
                <a:gridCol w="1634089">
                  <a:extLst>
                    <a:ext uri="{9D8B030D-6E8A-4147-A177-3AD203B41FA5}">
                      <a16:colId xmlns:a16="http://schemas.microsoft.com/office/drawing/2014/main" val="20002"/>
                    </a:ext>
                  </a:extLst>
                </a:gridCol>
                <a:gridCol w="1584251">
                  <a:extLst>
                    <a:ext uri="{9D8B030D-6E8A-4147-A177-3AD203B41FA5}">
                      <a16:colId xmlns:a16="http://schemas.microsoft.com/office/drawing/2014/main" val="20003"/>
                    </a:ext>
                  </a:extLst>
                </a:gridCol>
              </a:tblGrid>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fr-CH"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1980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2000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2010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 First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16</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Expert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Captains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Higher</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ranked</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(Major,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-colonel, colonel)</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20</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Generals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highlight>
                            <a:srgbClr val="FFFF00"/>
                          </a:highlight>
                          <a:latin typeface="Arial" charset="0"/>
                          <a:ea typeface="ＭＳ Ｐゴシック" pitchFamily="34" charset="-128"/>
                        </a:rPr>
                        <a:t>officers</a:t>
                      </a: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 </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103 </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75</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53</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 </a:t>
                      </a:r>
                      <a:r>
                        <a:rPr kumimoji="0" lang="fr-CH"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of</a:t>
                      </a:r>
                      <a:r>
                        <a:rPr kumimoji="0" lang="fr-FR" altLang="ja-JP" sz="1600" b="1" i="0" u="none" strike="noStrike" cap="none" normalizeH="0" baseline="0" dirty="0">
                          <a:ln>
                            <a:noFill/>
                          </a:ln>
                          <a:solidFill>
                            <a:schemeClr val="tx1"/>
                          </a:solidFill>
                          <a:effectLst/>
                          <a:highlight>
                            <a:srgbClr val="FFFF00"/>
                          </a:highlight>
                          <a:latin typeface="Arial" charset="0"/>
                          <a:ea typeface="ＭＳ Ｐゴシック" pitchFamily="34" charset="-128"/>
                        </a:rPr>
                        <a:t> total </a:t>
                      </a:r>
                      <a:r>
                        <a:rPr kumimoji="0" lang="fr-FR" altLang="ja-JP" sz="1600" b="1" i="0" u="none" strike="noStrike" cap="none" normalizeH="0" baseline="0" dirty="0" err="1">
                          <a:ln>
                            <a:noFill/>
                          </a:ln>
                          <a:solidFill>
                            <a:schemeClr val="tx1"/>
                          </a:solidFill>
                          <a:effectLst/>
                          <a:highlight>
                            <a:srgbClr val="FFFF00"/>
                          </a:highligh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54,5</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40,5</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26,5</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 of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Swiss</a:t>
                      </a:r>
                      <a:r>
                        <a:rPr kumimoji="0" lang="fr-FR" altLang="fr-FR" sz="1600" b="1" i="0" u="none" strike="noStrike" cap="none" normalizeH="0" baseline="0" dirty="0">
                          <a:ln>
                            <a:noFill/>
                          </a:ln>
                          <a:solidFill>
                            <a:schemeClr val="tx1"/>
                          </a:solidFill>
                          <a:effectLst/>
                          <a:latin typeface="Arial" charset="0"/>
                          <a:ea typeface="ＭＳ Ｐゴシック" pitchFamily="34" charset="-128"/>
                        </a:rPr>
                        <a:t> top managers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56,6</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53,6</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43,4</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189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(7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185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(45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(78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44" name="Rectangle 264">
            <a:extLst>
              <a:ext uri="{FF2B5EF4-FFF2-40B4-BE49-F238E27FC236}">
                <a16:creationId xmlns:a16="http://schemas.microsoft.com/office/drawing/2014/main" id="{DF685CA8-4124-45EA-961A-AE4D62490448}"/>
              </a:ext>
            </a:extLst>
          </p:cNvPr>
          <p:cNvSpPr>
            <a:spLocks noChangeArrowheads="1"/>
          </p:cNvSpPr>
          <p:nvPr/>
        </p:nvSpPr>
        <p:spPr bwMode="auto">
          <a:xfrm>
            <a:off x="1042988" y="5349875"/>
            <a:ext cx="72739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algn="just">
              <a:spcBef>
                <a:spcPct val="0"/>
              </a:spcBef>
              <a:buClrTx/>
              <a:buSzTx/>
              <a:buFontTx/>
              <a:buNone/>
              <a:defRPr/>
            </a:pPr>
            <a:r>
              <a:rPr lang="fr-FR" altLang="fr-FR" sz="1400" b="1" dirty="0"/>
              <a:t>Source</a:t>
            </a:r>
            <a:r>
              <a:rPr lang="fr-FR" altLang="fr-FR" sz="1400" dirty="0"/>
              <a:t> : </a:t>
            </a:r>
            <a:r>
              <a:rPr lang="fr-CH" sz="1400" dirty="0" err="1"/>
              <a:t>Davoine</a:t>
            </a:r>
            <a:r>
              <a:rPr lang="fr-CH" sz="1400" dirty="0"/>
              <a:t> E, </a:t>
            </a:r>
            <a:r>
              <a:rPr lang="fr-CH" sz="1400" dirty="0" err="1"/>
              <a:t>Ginalski</a:t>
            </a:r>
            <a:r>
              <a:rPr lang="fr-CH" sz="1400" dirty="0"/>
              <a:t> S, Mach A, </a:t>
            </a:r>
            <a:r>
              <a:rPr lang="fr-CH" sz="1400" dirty="0" err="1"/>
              <a:t>Ravasi</a:t>
            </a:r>
            <a:r>
              <a:rPr lang="fr-CH" sz="1400" dirty="0"/>
              <a:t> C. Impacts of </a:t>
            </a:r>
            <a:r>
              <a:rPr lang="fr-CH" sz="1400" dirty="0" err="1"/>
              <a:t>Globalization</a:t>
            </a:r>
            <a:r>
              <a:rPr lang="fr-CH" sz="1400" dirty="0"/>
              <a:t> </a:t>
            </a:r>
            <a:r>
              <a:rPr lang="fr-CH" sz="1400" dirty="0" err="1"/>
              <a:t>Processes</a:t>
            </a:r>
            <a:r>
              <a:rPr lang="fr-CH" sz="1400" dirty="0"/>
              <a:t> on the </a:t>
            </a:r>
            <a:r>
              <a:rPr lang="fr-CH" sz="1400" dirty="0" err="1"/>
              <a:t>Swiss</a:t>
            </a:r>
            <a:r>
              <a:rPr lang="fr-CH" sz="1400" dirty="0"/>
              <a:t> National Business Elite </a:t>
            </a:r>
            <a:r>
              <a:rPr lang="fr-CH" sz="1400" dirty="0" err="1"/>
              <a:t>Community</a:t>
            </a:r>
            <a:r>
              <a:rPr lang="fr-CH" sz="1400" dirty="0"/>
              <a:t>: A </a:t>
            </a:r>
            <a:r>
              <a:rPr lang="fr-CH" sz="1400" dirty="0" err="1"/>
              <a:t>Diachronic</a:t>
            </a:r>
            <a:r>
              <a:rPr lang="fr-CH" sz="1400" dirty="0"/>
              <a:t> </a:t>
            </a:r>
            <a:r>
              <a:rPr lang="fr-CH" sz="1400" dirty="0" err="1"/>
              <a:t>Analysis</a:t>
            </a:r>
            <a:r>
              <a:rPr lang="fr-CH" sz="1400" dirty="0"/>
              <a:t> of </a:t>
            </a:r>
            <a:r>
              <a:rPr lang="fr-CH" sz="1400" dirty="0" err="1"/>
              <a:t>Swiss</a:t>
            </a:r>
            <a:r>
              <a:rPr lang="fr-CH" sz="1400" dirty="0"/>
              <a:t> Large Corporations (1980-2010). </a:t>
            </a:r>
            <a:r>
              <a:rPr lang="fr-CH" sz="1400" i="1" dirty="0" err="1"/>
              <a:t>Research</a:t>
            </a:r>
            <a:r>
              <a:rPr lang="fr-CH" sz="1400" i="1" dirty="0"/>
              <a:t> in the </a:t>
            </a:r>
            <a:r>
              <a:rPr lang="fr-CH" sz="1400" i="1" dirty="0" err="1"/>
              <a:t>Sociology</a:t>
            </a:r>
            <a:r>
              <a:rPr lang="fr-CH" sz="1400" i="1" dirty="0"/>
              <a:t> of </a:t>
            </a:r>
            <a:r>
              <a:rPr lang="fr-CH" sz="1400" i="1" dirty="0" err="1"/>
              <a:t>Organizations</a:t>
            </a:r>
            <a:r>
              <a:rPr lang="fr-CH" sz="1400" dirty="0"/>
              <a:t>. 2015;43:131-63.</a:t>
            </a:r>
            <a:endParaRPr lang="fr-FR" altLang="fr-FR" sz="1400" dirty="0"/>
          </a:p>
        </p:txBody>
      </p:sp>
      <p:sp>
        <p:nvSpPr>
          <p:cNvPr id="42045" name="Rectangle 282">
            <a:extLst>
              <a:ext uri="{FF2B5EF4-FFF2-40B4-BE49-F238E27FC236}">
                <a16:creationId xmlns:a16="http://schemas.microsoft.com/office/drawing/2014/main" id="{811C62B3-D863-4902-8A40-E5EF339C3816}"/>
              </a:ext>
            </a:extLst>
          </p:cNvPr>
          <p:cNvSpPr>
            <a:spLocks noChangeArrowheads="1"/>
          </p:cNvSpPr>
          <p:nvPr/>
        </p:nvSpPr>
        <p:spPr bwMode="auto">
          <a:xfrm>
            <a:off x="684213" y="331788"/>
            <a:ext cx="7397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de-DE" altLang="fr-FR" sz="2400" b="1" dirty="0" err="1">
                <a:solidFill>
                  <a:schemeClr val="accent1"/>
                </a:solidFill>
              </a:rPr>
              <a:t>Number</a:t>
            </a:r>
            <a:r>
              <a:rPr lang="de-DE" altLang="fr-FR" sz="2400" b="1" dirty="0">
                <a:solidFill>
                  <a:schemeClr val="accent1"/>
                </a:solidFill>
              </a:rPr>
              <a:t> (</a:t>
            </a:r>
            <a:r>
              <a:rPr lang="de-DE" altLang="fr-FR" sz="2400" b="1" dirty="0" err="1">
                <a:solidFill>
                  <a:schemeClr val="accent1"/>
                </a:solidFill>
              </a:rPr>
              <a:t>and</a:t>
            </a:r>
            <a:r>
              <a:rPr lang="de-DE" altLang="fr-FR" sz="2400" b="1" dirty="0">
                <a:solidFill>
                  <a:schemeClr val="accent1"/>
                </a:solidFill>
              </a:rPr>
              <a:t> %) </a:t>
            </a:r>
            <a:r>
              <a:rPr lang="de-DE" altLang="fr-FR" sz="2400" b="1" dirty="0" err="1">
                <a:solidFill>
                  <a:schemeClr val="accent1"/>
                </a:solidFill>
              </a:rPr>
              <a:t>of</a:t>
            </a:r>
            <a:r>
              <a:rPr lang="de-DE" altLang="fr-FR" sz="2400" b="1" dirty="0">
                <a:solidFill>
                  <a:schemeClr val="accent1"/>
                </a:solidFill>
              </a:rPr>
              <a:t> </a:t>
            </a:r>
            <a:r>
              <a:rPr lang="de-DE" altLang="fr-FR" sz="2400" b="1" dirty="0" err="1">
                <a:solidFill>
                  <a:schemeClr val="accent1"/>
                </a:solidFill>
              </a:rPr>
              <a:t>officers</a:t>
            </a:r>
            <a:r>
              <a:rPr lang="de-DE" altLang="fr-FR" sz="2400" b="1" dirty="0">
                <a:solidFill>
                  <a:schemeClr val="accent1"/>
                </a:solidFill>
              </a:rPr>
              <a:t> </a:t>
            </a:r>
            <a:r>
              <a:rPr lang="de-DE" altLang="fr-FR" sz="2400" b="1" dirty="0" err="1">
                <a:solidFill>
                  <a:schemeClr val="accent1"/>
                </a:solidFill>
              </a:rPr>
              <a:t>among</a:t>
            </a:r>
            <a:r>
              <a:rPr lang="de-DE" altLang="fr-FR" sz="2400" b="1" dirty="0">
                <a:solidFill>
                  <a:schemeClr val="accent1"/>
                </a:solidFill>
              </a:rPr>
              <a:t> top </a:t>
            </a:r>
            <a:r>
              <a:rPr lang="de-DE" altLang="fr-FR" sz="2400" b="1" dirty="0" err="1">
                <a:solidFill>
                  <a:schemeClr val="accent1"/>
                </a:solidFill>
              </a:rPr>
              <a:t>managers</a:t>
            </a:r>
            <a:r>
              <a:rPr lang="de-DE" altLang="fr-FR" sz="2400" b="1" dirty="0">
                <a:solidFill>
                  <a:schemeClr val="accent1"/>
                </a:solidFill>
              </a:rPr>
              <a:t> </a:t>
            </a:r>
          </a:p>
          <a:p>
            <a:pPr eaLnBrk="1" hangingPunct="1">
              <a:spcBef>
                <a:spcPct val="0"/>
              </a:spcBef>
              <a:buClrTx/>
              <a:buSzTx/>
              <a:buFontTx/>
              <a:buNone/>
              <a:defRPr/>
            </a:pPr>
            <a:r>
              <a:rPr lang="de-DE" altLang="fr-FR" sz="2400" b="1" dirty="0" err="1">
                <a:solidFill>
                  <a:schemeClr val="accent1"/>
                </a:solidFill>
              </a:rPr>
              <a:t>of</a:t>
            </a:r>
            <a:r>
              <a:rPr lang="de-DE" altLang="fr-FR" sz="2400" b="1" dirty="0">
                <a:solidFill>
                  <a:schemeClr val="accent1"/>
                </a:solidFill>
              </a:rPr>
              <a:t> 110 </a:t>
            </a:r>
            <a:r>
              <a:rPr lang="de-DE" altLang="fr-FR" sz="2400" b="1" dirty="0" err="1">
                <a:solidFill>
                  <a:schemeClr val="accent1"/>
                </a:solidFill>
              </a:rPr>
              <a:t>bigger</a:t>
            </a:r>
            <a:r>
              <a:rPr lang="de-DE" altLang="fr-FR" sz="2400" b="1" dirty="0">
                <a:solidFill>
                  <a:schemeClr val="accent1"/>
                </a:solidFill>
              </a:rPr>
              <a:t> Swiss </a:t>
            </a:r>
            <a:r>
              <a:rPr lang="de-DE" altLang="fr-FR" sz="2400" b="1" dirty="0" err="1">
                <a:solidFill>
                  <a:schemeClr val="accent1"/>
                </a:solidFill>
              </a:rPr>
              <a:t>companies</a:t>
            </a:r>
            <a:endParaRPr lang="fr-CH" altLang="fr-FR" sz="2400" b="1" dirty="0">
              <a:solidFill>
                <a:schemeClr val="accent1"/>
              </a:solidFill>
            </a:endParaRPr>
          </a:p>
        </p:txBody>
      </p:sp>
      <p:pic>
        <p:nvPicPr>
          <p:cNvPr id="15420" name="Image 2">
            <a:extLst>
              <a:ext uri="{FF2B5EF4-FFF2-40B4-BE49-F238E27FC236}">
                <a16:creationId xmlns:a16="http://schemas.microsoft.com/office/drawing/2014/main" id="{9002714A-E2B2-A2C6-CAD4-CAAD25353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725" y="255588"/>
            <a:ext cx="6381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38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523" name="Group 283">
            <a:extLst>
              <a:ext uri="{FF2B5EF4-FFF2-40B4-BE49-F238E27FC236}">
                <a16:creationId xmlns:a16="http://schemas.microsoft.com/office/drawing/2014/main" id="{A7141139-B62B-48E2-B9B3-6B5C3DAAED6B}"/>
              </a:ext>
            </a:extLst>
          </p:cNvPr>
          <p:cNvGraphicFramePr>
            <a:graphicFrameLocks noGrp="1"/>
          </p:cNvGraphicFramePr>
          <p:nvPr>
            <p:extLst>
              <p:ext uri="{D42A27DB-BD31-4B8C-83A1-F6EECF244321}">
                <p14:modId xmlns:p14="http://schemas.microsoft.com/office/powerpoint/2010/main" val="3647387567"/>
              </p:ext>
            </p:extLst>
          </p:nvPr>
        </p:nvGraphicFramePr>
        <p:xfrm>
          <a:off x="684213" y="1143000"/>
          <a:ext cx="7848599" cy="4207142"/>
        </p:xfrm>
        <a:graphic>
          <a:graphicData uri="http://schemas.openxmlformats.org/drawingml/2006/table">
            <a:tbl>
              <a:tblPr/>
              <a:tblGrid>
                <a:gridCol w="2877474">
                  <a:extLst>
                    <a:ext uri="{9D8B030D-6E8A-4147-A177-3AD203B41FA5}">
                      <a16:colId xmlns:a16="http://schemas.microsoft.com/office/drawing/2014/main" val="20000"/>
                    </a:ext>
                  </a:extLst>
                </a:gridCol>
                <a:gridCol w="1752785">
                  <a:extLst>
                    <a:ext uri="{9D8B030D-6E8A-4147-A177-3AD203B41FA5}">
                      <a16:colId xmlns:a16="http://schemas.microsoft.com/office/drawing/2014/main" val="20001"/>
                    </a:ext>
                  </a:extLst>
                </a:gridCol>
                <a:gridCol w="1634089">
                  <a:extLst>
                    <a:ext uri="{9D8B030D-6E8A-4147-A177-3AD203B41FA5}">
                      <a16:colId xmlns:a16="http://schemas.microsoft.com/office/drawing/2014/main" val="20002"/>
                    </a:ext>
                  </a:extLst>
                </a:gridCol>
                <a:gridCol w="1584251">
                  <a:extLst>
                    <a:ext uri="{9D8B030D-6E8A-4147-A177-3AD203B41FA5}">
                      <a16:colId xmlns:a16="http://schemas.microsoft.com/office/drawing/2014/main" val="20003"/>
                    </a:ext>
                  </a:extLst>
                </a:gridCol>
              </a:tblGrid>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fr-CH"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1980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2000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2010</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 First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leutnant</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16</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Expert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Captains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8</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14</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Higher</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ranked</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Officers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(Major,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Lt</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-colonel, colonel)</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45</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42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20</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Generals</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a:t>
                      </a:r>
                    </a:p>
                  </a:txBody>
                  <a:tcPr marL="91444" marR="91444" marT="45702" marB="4570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latin typeface="Arial" charset="0"/>
                          <a:ea typeface="ＭＳ Ｐゴシック" pitchFamily="34" charset="-128"/>
                        </a:rPr>
                        <a:t>officers</a:t>
                      </a:r>
                      <a:r>
                        <a:rPr kumimoji="0" lang="fr-FR" altLang="fr-FR" sz="1600" b="1" i="0" u="none" strike="noStrike" cap="none" normalizeH="0" baseline="0" dirty="0">
                          <a:ln>
                            <a:noFill/>
                          </a:ln>
                          <a:solidFill>
                            <a:schemeClr val="tx1"/>
                          </a:solidFill>
                          <a:effectLst/>
                          <a:latin typeface="Arial" charset="0"/>
                          <a:ea typeface="ＭＳ Ｐゴシック" pitchFamily="34" charset="-128"/>
                        </a:rPr>
                        <a:t> </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103 </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75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53</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ea typeface="ＭＳ Ｐゴシック" pitchFamily="34" charset="-128"/>
                        </a:rPr>
                        <a:t>% </a:t>
                      </a:r>
                      <a:r>
                        <a:rPr kumimoji="0" lang="fr-CH" altLang="fr-FR" sz="1600" b="1" i="0" u="none" strike="noStrike" cap="none" normalizeH="0" baseline="0" dirty="0">
                          <a:ln>
                            <a:noFill/>
                          </a:ln>
                          <a:solidFill>
                            <a:schemeClr val="tx1"/>
                          </a:solidFill>
                          <a:effectLst/>
                          <a:latin typeface="Arial" charset="0"/>
                          <a:ea typeface="ＭＳ Ｐゴシック" pitchFamily="34" charset="-128"/>
                        </a:rPr>
                        <a:t>of</a:t>
                      </a:r>
                      <a:r>
                        <a:rPr kumimoji="0" lang="fr-FR" altLang="ja-JP" sz="1600" b="1" i="0" u="none" strike="noStrike" cap="none" normalizeH="0" baseline="0" dirty="0">
                          <a:ln>
                            <a:noFill/>
                          </a:ln>
                          <a:solidFill>
                            <a:schemeClr val="tx1"/>
                          </a:solidFill>
                          <a:effectLst/>
                          <a:latin typeface="Arial" charset="0"/>
                          <a:ea typeface="ＭＳ Ｐゴシック" pitchFamily="34" charset="-128"/>
                        </a:rPr>
                        <a:t> total </a:t>
                      </a:r>
                      <a:r>
                        <a:rPr kumimoji="0" lang="fr-FR" altLang="ja-JP" sz="1600" b="1" i="0" u="none" strike="noStrike" cap="none" normalizeH="0" baseline="0" dirty="0" err="1">
                          <a:ln>
                            <a:noFill/>
                          </a:ln>
                          <a:solidFill>
                            <a:schemeClr val="tx1"/>
                          </a:solidFill>
                          <a:effectLs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54,5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40,5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ＭＳ Ｐゴシック" pitchFamily="34" charset="-128"/>
                        </a:rPr>
                        <a:t>26,5</a:t>
                      </a:r>
                      <a:endParaRPr kumimoji="0" lang="fr-FR" altLang="fr-FR" sz="1600" b="0" i="0" u="none" strike="noStrike" cap="none" normalizeH="0" baseline="0">
                        <a:ln>
                          <a:noFill/>
                        </a:ln>
                        <a:solidFill>
                          <a:schemeClr val="tx1"/>
                        </a:solidFill>
                        <a:effectLs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2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 of </a:t>
                      </a:r>
                      <a:r>
                        <a:rPr kumimoji="0" lang="fr-FR" altLang="fr-FR" sz="1600" b="1" i="0" u="none" strike="noStrike" cap="none" normalizeH="0" baseline="0" dirty="0" err="1">
                          <a:ln>
                            <a:noFill/>
                          </a:ln>
                          <a:solidFill>
                            <a:schemeClr val="tx1"/>
                          </a:solidFill>
                          <a:effectLst/>
                          <a:highlight>
                            <a:srgbClr val="FFFF00"/>
                          </a:highlight>
                          <a:latin typeface="Arial" charset="0"/>
                          <a:ea typeface="ＭＳ Ｐゴシック" pitchFamily="34" charset="-128"/>
                        </a:rPr>
                        <a:t>Swiss</a:t>
                      </a: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 top managers</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56,6</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53,6</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highlight>
                            <a:srgbClr val="FFFF00"/>
                          </a:highlight>
                          <a:latin typeface="Arial" charset="0"/>
                          <a:ea typeface="ＭＳ Ｐゴシック" pitchFamily="34" charset="-128"/>
                        </a:rPr>
                        <a:t>43,4</a:t>
                      </a:r>
                      <a:endPar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90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highlight>
                            <a:srgbClr val="FFFF00"/>
                          </a:highlight>
                          <a:latin typeface="Arial" charset="0"/>
                          <a:ea typeface="ＭＳ Ｐゴシック" pitchFamily="34" charset="-128"/>
                        </a:rPr>
                        <a:t>Total </a:t>
                      </a:r>
                      <a:r>
                        <a:rPr kumimoji="0" lang="fr-FR" altLang="fr-FR" sz="1600" b="1" i="0" u="none" strike="noStrike" cap="none" normalizeH="0" baseline="0" dirty="0" err="1">
                          <a:ln>
                            <a:noFill/>
                          </a:ln>
                          <a:solidFill>
                            <a:schemeClr val="tx1"/>
                          </a:solidFill>
                          <a:effectLst/>
                          <a:highlight>
                            <a:srgbClr val="FFFF00"/>
                          </a:highlight>
                          <a:latin typeface="Arial" charset="0"/>
                          <a:ea typeface="ＭＳ Ｐゴシック" pitchFamily="34" charset="-128"/>
                        </a:rPr>
                        <a:t>sample</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189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(7 </a:t>
                      </a:r>
                      <a:r>
                        <a:rPr kumimoji="0" lang="fr-FR" altLang="fr-FR" sz="1600" b="0" i="0" u="none" strike="noStrike" cap="none" normalizeH="0" baseline="0" dirty="0" err="1">
                          <a:ln>
                            <a:noFill/>
                          </a:ln>
                          <a:solidFill>
                            <a:schemeClr val="tx1"/>
                          </a:solidFill>
                          <a:effectLst/>
                          <a:highlight>
                            <a:srgbClr val="FFFF00"/>
                          </a:highligh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185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(45 </a:t>
                      </a:r>
                      <a:r>
                        <a:rPr kumimoji="0" lang="fr-FR" altLang="fr-FR" sz="1600" b="0" i="0" u="none" strike="noStrike" cap="none" normalizeH="0" baseline="0" dirty="0" err="1">
                          <a:ln>
                            <a:noFill/>
                          </a:ln>
                          <a:solidFill>
                            <a:schemeClr val="tx1"/>
                          </a:solidFill>
                          <a:effectLst/>
                          <a:highlight>
                            <a:srgbClr val="FFFF00"/>
                          </a:highligh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200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(78 </a:t>
                      </a:r>
                      <a:r>
                        <a:rPr kumimoji="0" lang="fr-FR" altLang="fr-FR" sz="1600" b="0" i="0" u="none" strike="noStrike" cap="none" normalizeH="0" baseline="0" dirty="0" err="1">
                          <a:ln>
                            <a:noFill/>
                          </a:ln>
                          <a:solidFill>
                            <a:schemeClr val="tx1"/>
                          </a:solidFill>
                          <a:effectLst/>
                          <a:highlight>
                            <a:srgbClr val="FFFF00"/>
                          </a:highlight>
                          <a:latin typeface="Arial" charset="0"/>
                          <a:ea typeface="ＭＳ Ｐゴシック" pitchFamily="34" charset="-128"/>
                        </a:rPr>
                        <a:t>foreigners</a:t>
                      </a: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a:t>
                      </a:r>
                    </a:p>
                  </a:txBody>
                  <a:tcPr marL="91444" marR="91444"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44" name="Rectangle 264">
            <a:extLst>
              <a:ext uri="{FF2B5EF4-FFF2-40B4-BE49-F238E27FC236}">
                <a16:creationId xmlns:a16="http://schemas.microsoft.com/office/drawing/2014/main" id="{DF685CA8-4124-45EA-961A-AE4D62490448}"/>
              </a:ext>
            </a:extLst>
          </p:cNvPr>
          <p:cNvSpPr>
            <a:spLocks noChangeArrowheads="1"/>
          </p:cNvSpPr>
          <p:nvPr/>
        </p:nvSpPr>
        <p:spPr bwMode="auto">
          <a:xfrm>
            <a:off x="1042988" y="5349875"/>
            <a:ext cx="72739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algn="just">
              <a:spcBef>
                <a:spcPct val="0"/>
              </a:spcBef>
              <a:buClrTx/>
              <a:buSzTx/>
              <a:buFontTx/>
              <a:buNone/>
              <a:defRPr/>
            </a:pPr>
            <a:r>
              <a:rPr lang="fr-FR" altLang="fr-FR" sz="1400" b="1" dirty="0"/>
              <a:t>Source</a:t>
            </a:r>
            <a:r>
              <a:rPr lang="fr-FR" altLang="fr-FR" sz="1400" dirty="0"/>
              <a:t> : </a:t>
            </a:r>
            <a:r>
              <a:rPr lang="fr-CH" sz="1400" dirty="0" err="1"/>
              <a:t>Davoine</a:t>
            </a:r>
            <a:r>
              <a:rPr lang="fr-CH" sz="1400" dirty="0"/>
              <a:t> E, </a:t>
            </a:r>
            <a:r>
              <a:rPr lang="fr-CH" sz="1400" dirty="0" err="1"/>
              <a:t>Ginalski</a:t>
            </a:r>
            <a:r>
              <a:rPr lang="fr-CH" sz="1400" dirty="0"/>
              <a:t> S, Mach A, </a:t>
            </a:r>
            <a:r>
              <a:rPr lang="fr-CH" sz="1400" dirty="0" err="1"/>
              <a:t>Ravasi</a:t>
            </a:r>
            <a:r>
              <a:rPr lang="fr-CH" sz="1400" dirty="0"/>
              <a:t> C. Impacts of </a:t>
            </a:r>
            <a:r>
              <a:rPr lang="fr-CH" sz="1400" dirty="0" err="1"/>
              <a:t>Globalization</a:t>
            </a:r>
            <a:r>
              <a:rPr lang="fr-CH" sz="1400" dirty="0"/>
              <a:t> </a:t>
            </a:r>
            <a:r>
              <a:rPr lang="fr-CH" sz="1400" dirty="0" err="1"/>
              <a:t>Processes</a:t>
            </a:r>
            <a:r>
              <a:rPr lang="fr-CH" sz="1400" dirty="0"/>
              <a:t> on the </a:t>
            </a:r>
            <a:r>
              <a:rPr lang="fr-CH" sz="1400" dirty="0" err="1"/>
              <a:t>Swiss</a:t>
            </a:r>
            <a:r>
              <a:rPr lang="fr-CH" sz="1400" dirty="0"/>
              <a:t> National Business Elite </a:t>
            </a:r>
            <a:r>
              <a:rPr lang="fr-CH" sz="1400" dirty="0" err="1"/>
              <a:t>Community</a:t>
            </a:r>
            <a:r>
              <a:rPr lang="fr-CH" sz="1400" dirty="0"/>
              <a:t>: A </a:t>
            </a:r>
            <a:r>
              <a:rPr lang="fr-CH" sz="1400" dirty="0" err="1"/>
              <a:t>Diachronic</a:t>
            </a:r>
            <a:r>
              <a:rPr lang="fr-CH" sz="1400" dirty="0"/>
              <a:t> </a:t>
            </a:r>
            <a:r>
              <a:rPr lang="fr-CH" sz="1400" dirty="0" err="1"/>
              <a:t>Analysis</a:t>
            </a:r>
            <a:r>
              <a:rPr lang="fr-CH" sz="1400" dirty="0"/>
              <a:t> of </a:t>
            </a:r>
            <a:r>
              <a:rPr lang="fr-CH" sz="1400" dirty="0" err="1"/>
              <a:t>Swiss</a:t>
            </a:r>
            <a:r>
              <a:rPr lang="fr-CH" sz="1400" dirty="0"/>
              <a:t> Large Corporations (1980-2010). </a:t>
            </a:r>
            <a:r>
              <a:rPr lang="fr-CH" sz="1400" i="1" dirty="0" err="1"/>
              <a:t>Research</a:t>
            </a:r>
            <a:r>
              <a:rPr lang="fr-CH" sz="1400" i="1" dirty="0"/>
              <a:t> in the </a:t>
            </a:r>
            <a:r>
              <a:rPr lang="fr-CH" sz="1400" i="1" dirty="0" err="1"/>
              <a:t>Sociology</a:t>
            </a:r>
            <a:r>
              <a:rPr lang="fr-CH" sz="1400" i="1" dirty="0"/>
              <a:t> of </a:t>
            </a:r>
            <a:r>
              <a:rPr lang="fr-CH" sz="1400" i="1" dirty="0" err="1"/>
              <a:t>Organizations</a:t>
            </a:r>
            <a:r>
              <a:rPr lang="fr-CH" sz="1400" dirty="0"/>
              <a:t>. 2015;43:131-63.</a:t>
            </a:r>
            <a:endParaRPr lang="fr-FR" altLang="fr-FR" sz="1400" dirty="0"/>
          </a:p>
        </p:txBody>
      </p:sp>
      <p:sp>
        <p:nvSpPr>
          <p:cNvPr id="42045" name="Rectangle 282">
            <a:extLst>
              <a:ext uri="{FF2B5EF4-FFF2-40B4-BE49-F238E27FC236}">
                <a16:creationId xmlns:a16="http://schemas.microsoft.com/office/drawing/2014/main" id="{811C62B3-D863-4902-8A40-E5EF339C3816}"/>
              </a:ext>
            </a:extLst>
          </p:cNvPr>
          <p:cNvSpPr>
            <a:spLocks noChangeArrowheads="1"/>
          </p:cNvSpPr>
          <p:nvPr/>
        </p:nvSpPr>
        <p:spPr bwMode="auto">
          <a:xfrm>
            <a:off x="684213" y="331788"/>
            <a:ext cx="7397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de-DE" altLang="fr-FR" sz="2400" b="1" dirty="0" err="1">
                <a:solidFill>
                  <a:schemeClr val="accent1"/>
                </a:solidFill>
              </a:rPr>
              <a:t>Number</a:t>
            </a:r>
            <a:r>
              <a:rPr lang="de-DE" altLang="fr-FR" sz="2400" b="1" dirty="0">
                <a:solidFill>
                  <a:schemeClr val="accent1"/>
                </a:solidFill>
              </a:rPr>
              <a:t> (</a:t>
            </a:r>
            <a:r>
              <a:rPr lang="de-DE" altLang="fr-FR" sz="2400" b="1" dirty="0" err="1">
                <a:solidFill>
                  <a:schemeClr val="accent1"/>
                </a:solidFill>
              </a:rPr>
              <a:t>and</a:t>
            </a:r>
            <a:r>
              <a:rPr lang="de-DE" altLang="fr-FR" sz="2400" b="1" dirty="0">
                <a:solidFill>
                  <a:schemeClr val="accent1"/>
                </a:solidFill>
              </a:rPr>
              <a:t> %) </a:t>
            </a:r>
            <a:r>
              <a:rPr lang="de-DE" altLang="fr-FR" sz="2400" b="1" dirty="0" err="1">
                <a:solidFill>
                  <a:schemeClr val="accent1"/>
                </a:solidFill>
              </a:rPr>
              <a:t>of</a:t>
            </a:r>
            <a:r>
              <a:rPr lang="de-DE" altLang="fr-FR" sz="2400" b="1" dirty="0">
                <a:solidFill>
                  <a:schemeClr val="accent1"/>
                </a:solidFill>
              </a:rPr>
              <a:t> </a:t>
            </a:r>
            <a:r>
              <a:rPr lang="de-DE" altLang="fr-FR" sz="2400" b="1" dirty="0" err="1">
                <a:solidFill>
                  <a:schemeClr val="accent1"/>
                </a:solidFill>
              </a:rPr>
              <a:t>officers</a:t>
            </a:r>
            <a:r>
              <a:rPr lang="de-DE" altLang="fr-FR" sz="2400" b="1" dirty="0">
                <a:solidFill>
                  <a:schemeClr val="accent1"/>
                </a:solidFill>
              </a:rPr>
              <a:t> </a:t>
            </a:r>
            <a:r>
              <a:rPr lang="de-DE" altLang="fr-FR" sz="2400" b="1" dirty="0" err="1">
                <a:solidFill>
                  <a:schemeClr val="accent1"/>
                </a:solidFill>
              </a:rPr>
              <a:t>among</a:t>
            </a:r>
            <a:r>
              <a:rPr lang="de-DE" altLang="fr-FR" sz="2400" b="1" dirty="0">
                <a:solidFill>
                  <a:schemeClr val="accent1"/>
                </a:solidFill>
              </a:rPr>
              <a:t> top </a:t>
            </a:r>
            <a:r>
              <a:rPr lang="de-DE" altLang="fr-FR" sz="2400" b="1" dirty="0" err="1">
                <a:solidFill>
                  <a:schemeClr val="accent1"/>
                </a:solidFill>
              </a:rPr>
              <a:t>managers</a:t>
            </a:r>
            <a:r>
              <a:rPr lang="de-DE" altLang="fr-FR" sz="2400" b="1" dirty="0">
                <a:solidFill>
                  <a:schemeClr val="accent1"/>
                </a:solidFill>
              </a:rPr>
              <a:t> </a:t>
            </a:r>
          </a:p>
          <a:p>
            <a:pPr eaLnBrk="1" hangingPunct="1">
              <a:spcBef>
                <a:spcPct val="0"/>
              </a:spcBef>
              <a:buClrTx/>
              <a:buSzTx/>
              <a:buFontTx/>
              <a:buNone/>
              <a:defRPr/>
            </a:pPr>
            <a:r>
              <a:rPr lang="de-DE" altLang="fr-FR" sz="2400" b="1" dirty="0" err="1">
                <a:solidFill>
                  <a:schemeClr val="accent1"/>
                </a:solidFill>
              </a:rPr>
              <a:t>of</a:t>
            </a:r>
            <a:r>
              <a:rPr lang="de-DE" altLang="fr-FR" sz="2400" b="1" dirty="0">
                <a:solidFill>
                  <a:schemeClr val="accent1"/>
                </a:solidFill>
              </a:rPr>
              <a:t> 110 </a:t>
            </a:r>
            <a:r>
              <a:rPr lang="de-DE" altLang="fr-FR" sz="2400" b="1" dirty="0" err="1">
                <a:solidFill>
                  <a:schemeClr val="accent1"/>
                </a:solidFill>
              </a:rPr>
              <a:t>bigger</a:t>
            </a:r>
            <a:r>
              <a:rPr lang="de-DE" altLang="fr-FR" sz="2400" b="1" dirty="0">
                <a:solidFill>
                  <a:schemeClr val="accent1"/>
                </a:solidFill>
              </a:rPr>
              <a:t> Swiss </a:t>
            </a:r>
            <a:r>
              <a:rPr lang="de-DE" altLang="fr-FR" sz="2400" b="1" dirty="0" err="1">
                <a:solidFill>
                  <a:schemeClr val="accent1"/>
                </a:solidFill>
              </a:rPr>
              <a:t>companies</a:t>
            </a:r>
            <a:endParaRPr lang="fr-CH" altLang="fr-FR" sz="2400" b="1" dirty="0">
              <a:solidFill>
                <a:schemeClr val="accent1"/>
              </a:solidFill>
            </a:endParaRPr>
          </a:p>
        </p:txBody>
      </p:sp>
      <p:pic>
        <p:nvPicPr>
          <p:cNvPr id="15420" name="Image 2">
            <a:extLst>
              <a:ext uri="{FF2B5EF4-FFF2-40B4-BE49-F238E27FC236}">
                <a16:creationId xmlns:a16="http://schemas.microsoft.com/office/drawing/2014/main" id="{9002714A-E2B2-A2C6-CAD4-CAAD25353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725" y="255588"/>
            <a:ext cx="6381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17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00FF178D-9EB2-539B-A202-622B12CB64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25538"/>
            <a:ext cx="605948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10A319EA-9116-9FF6-9498-386C191B65E7}"/>
              </a:ext>
            </a:extLst>
          </p:cNvPr>
          <p:cNvSpPr>
            <a:spLocks noChangeArrowheads="1"/>
          </p:cNvSpPr>
          <p:nvPr/>
        </p:nvSpPr>
        <p:spPr bwMode="auto">
          <a:xfrm>
            <a:off x="1692275" y="4267200"/>
            <a:ext cx="633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FR" altLang="fr-FR" sz="1200" i="1">
                <a:solidFill>
                  <a:srgbClr val="000000"/>
                </a:solidFill>
                <a:latin typeface="Times New Roman" panose="02020603050405020304" pitchFamily="18" charset="0"/>
              </a:rPr>
              <a:t>Graph 34. Percentage of female and foreign top managers in France (n=272 and 262), Germany (n=177 and 169), the United Kingdom (n=266 and 186) and Switzerland (n=201 and 195)</a:t>
            </a:r>
            <a:endParaRPr lang="fr-FR" altLang="fr-FR" sz="1200"/>
          </a:p>
        </p:txBody>
      </p:sp>
      <p:sp>
        <p:nvSpPr>
          <p:cNvPr id="34820" name="Rectangle 3">
            <a:extLst>
              <a:ext uri="{FF2B5EF4-FFF2-40B4-BE49-F238E27FC236}">
                <a16:creationId xmlns:a16="http://schemas.microsoft.com/office/drawing/2014/main" id="{E99A0AD4-C999-461B-6FE6-48E0D4DBDC6E}"/>
              </a:ext>
            </a:extLst>
          </p:cNvPr>
          <p:cNvSpPr>
            <a:spLocks noChangeArrowheads="1"/>
          </p:cNvSpPr>
          <p:nvPr/>
        </p:nvSpPr>
        <p:spPr bwMode="auto">
          <a:xfrm>
            <a:off x="755650" y="5445125"/>
            <a:ext cx="79200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000"/>
              <a:t>Source: Davoine, E., Ravasi, C. (2013). </a:t>
            </a:r>
            <a:r>
              <a:rPr lang="fr-CH" altLang="fr-FR" sz="1000" i="1"/>
              <a:t>La double influence de la mondialisation et des contextes nationaux sur les carrières des dirigeants européens : une étude comparée</a:t>
            </a:r>
            <a:r>
              <a:rPr lang="fr-CH" altLang="fr-FR" sz="1000"/>
              <a:t>, dans </a:t>
            </a:r>
            <a:r>
              <a:rPr lang="fr-FR" altLang="fr-FR" sz="1000"/>
              <a:t>Dany, F., Pihel, L., Roger, A. (eds), </a:t>
            </a:r>
            <a:r>
              <a:rPr lang="fr-FR" altLang="fr-FR" sz="1000" i="1"/>
              <a:t>Carrières, contextes et populations : des expériences de carrière diversifiées</a:t>
            </a:r>
            <a:r>
              <a:rPr lang="fr-FR" altLang="fr-FR" sz="1000"/>
              <a:t>, Ed. Vuibert, Paris.</a:t>
            </a:r>
            <a:endParaRPr lang="fr-CH" altLang="fr-FR" sz="1000"/>
          </a:p>
        </p:txBody>
      </p:sp>
      <p:sp>
        <p:nvSpPr>
          <p:cNvPr id="34821" name="Rectangle 2">
            <a:extLst>
              <a:ext uri="{FF2B5EF4-FFF2-40B4-BE49-F238E27FC236}">
                <a16:creationId xmlns:a16="http://schemas.microsoft.com/office/drawing/2014/main" id="{9FA701EA-4C93-C2C3-AB3E-4FD961063F1F}"/>
              </a:ext>
            </a:extLst>
          </p:cNvPr>
          <p:cNvSpPr txBox="1">
            <a:spLocks noChangeArrowheads="1"/>
          </p:cNvSpPr>
          <p:nvPr/>
        </p:nvSpPr>
        <p:spPr bwMode="auto">
          <a:xfrm>
            <a:off x="107950" y="188913"/>
            <a:ext cx="849649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ClrTx/>
              <a:buSzTx/>
              <a:buFontTx/>
              <a:buNone/>
            </a:pPr>
            <a:r>
              <a:rPr lang="de-DE" altLang="fr-FR" sz="2400" b="1" dirty="0">
                <a:solidFill>
                  <a:schemeClr val="accent1"/>
                </a:solidFill>
              </a:rPr>
              <a:t>Plus </a:t>
            </a:r>
            <a:r>
              <a:rPr lang="de-DE" altLang="fr-FR" sz="2400" b="1" dirty="0" err="1">
                <a:solidFill>
                  <a:schemeClr val="accent1"/>
                </a:solidFill>
              </a:rPr>
              <a:t>d‘étrangers</a:t>
            </a:r>
            <a:r>
              <a:rPr lang="de-DE" altLang="fr-FR" sz="2400" b="1" dirty="0">
                <a:solidFill>
                  <a:schemeClr val="accent1"/>
                </a:solidFill>
              </a:rPr>
              <a:t> </a:t>
            </a:r>
            <a:r>
              <a:rPr lang="de-DE" altLang="fr-FR" sz="2400" b="1" dirty="0" err="1">
                <a:solidFill>
                  <a:schemeClr val="accent1"/>
                </a:solidFill>
              </a:rPr>
              <a:t>dans</a:t>
            </a:r>
            <a:r>
              <a:rPr lang="de-DE" altLang="fr-FR" sz="2400" b="1" dirty="0">
                <a:solidFill>
                  <a:schemeClr val="accent1"/>
                </a:solidFill>
              </a:rPr>
              <a:t> </a:t>
            </a:r>
            <a:r>
              <a:rPr lang="de-DE" altLang="fr-FR" sz="2400" b="1" dirty="0" err="1">
                <a:solidFill>
                  <a:schemeClr val="accent1"/>
                </a:solidFill>
              </a:rPr>
              <a:t>les</a:t>
            </a:r>
            <a:r>
              <a:rPr lang="de-DE" altLang="fr-FR" sz="2400" b="1" dirty="0">
                <a:solidFill>
                  <a:schemeClr val="accent1"/>
                </a:solidFill>
              </a:rPr>
              <a:t> </a:t>
            </a:r>
            <a:r>
              <a:rPr lang="de-DE" altLang="fr-FR" sz="2400" b="1" dirty="0" err="1">
                <a:solidFill>
                  <a:schemeClr val="accent1"/>
                </a:solidFill>
              </a:rPr>
              <a:t>profils</a:t>
            </a:r>
            <a:r>
              <a:rPr lang="de-DE" altLang="fr-FR" sz="2400" b="1" dirty="0">
                <a:solidFill>
                  <a:schemeClr val="accent1"/>
                </a:solidFill>
              </a:rPr>
              <a:t> des </a:t>
            </a:r>
            <a:r>
              <a:rPr lang="de-DE" altLang="fr-FR" sz="2400" b="1" dirty="0" err="1">
                <a:solidFill>
                  <a:schemeClr val="accent1"/>
                </a:solidFill>
              </a:rPr>
              <a:t>entreprises</a:t>
            </a:r>
            <a:r>
              <a:rPr lang="de-DE" altLang="fr-FR" sz="2400" b="1" dirty="0">
                <a:solidFill>
                  <a:schemeClr val="accent1"/>
                </a:solidFill>
              </a:rPr>
              <a:t> </a:t>
            </a:r>
            <a:r>
              <a:rPr lang="de-DE" altLang="fr-FR" sz="2400" b="1" dirty="0" err="1">
                <a:solidFill>
                  <a:schemeClr val="accent1"/>
                </a:solidFill>
              </a:rPr>
              <a:t>côtées</a:t>
            </a:r>
            <a:endParaRPr lang="fr-CH" altLang="fr-FR" sz="2400" b="1" dirty="0">
              <a:solidFill>
                <a:schemeClr val="accent1"/>
              </a:solidFill>
            </a:endParaRPr>
          </a:p>
        </p:txBody>
      </p:sp>
    </p:spTree>
    <p:extLst>
      <p:ext uri="{BB962C8B-B14F-4D97-AF65-F5344CB8AC3E}">
        <p14:creationId xmlns:p14="http://schemas.microsoft.com/office/powerpoint/2010/main" val="198570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95" name="Group 279">
            <a:extLst>
              <a:ext uri="{FF2B5EF4-FFF2-40B4-BE49-F238E27FC236}">
                <a16:creationId xmlns:a16="http://schemas.microsoft.com/office/drawing/2014/main" id="{BA646D7B-2694-4BD2-9D0B-FCF94C3DDF66}"/>
              </a:ext>
            </a:extLst>
          </p:cNvPr>
          <p:cNvGraphicFramePr>
            <a:graphicFrameLocks noGrp="1"/>
          </p:cNvGraphicFramePr>
          <p:nvPr>
            <p:extLst>
              <p:ext uri="{D42A27DB-BD31-4B8C-83A1-F6EECF244321}">
                <p14:modId xmlns:p14="http://schemas.microsoft.com/office/powerpoint/2010/main" val="2601860250"/>
              </p:ext>
            </p:extLst>
          </p:nvPr>
        </p:nvGraphicFramePr>
        <p:xfrm>
          <a:off x="179388" y="1125538"/>
          <a:ext cx="8640761" cy="3375214"/>
        </p:xfrm>
        <a:graphic>
          <a:graphicData uri="http://schemas.openxmlformats.org/drawingml/2006/table">
            <a:tbl>
              <a:tblPr/>
              <a:tblGrid>
                <a:gridCol w="1728316">
                  <a:extLst>
                    <a:ext uri="{9D8B030D-6E8A-4147-A177-3AD203B41FA5}">
                      <a16:colId xmlns:a16="http://schemas.microsoft.com/office/drawing/2014/main" val="20000"/>
                    </a:ext>
                  </a:extLst>
                </a:gridCol>
                <a:gridCol w="1282581">
                  <a:extLst>
                    <a:ext uri="{9D8B030D-6E8A-4147-A177-3AD203B41FA5}">
                      <a16:colId xmlns:a16="http://schemas.microsoft.com/office/drawing/2014/main" val="20001"/>
                    </a:ext>
                  </a:extLst>
                </a:gridCol>
                <a:gridCol w="1221574">
                  <a:extLst>
                    <a:ext uri="{9D8B030D-6E8A-4147-A177-3AD203B41FA5}">
                      <a16:colId xmlns:a16="http://schemas.microsoft.com/office/drawing/2014/main" val="20002"/>
                    </a:ext>
                  </a:extLst>
                </a:gridCol>
                <a:gridCol w="1038430">
                  <a:extLst>
                    <a:ext uri="{9D8B030D-6E8A-4147-A177-3AD203B41FA5}">
                      <a16:colId xmlns:a16="http://schemas.microsoft.com/office/drawing/2014/main" val="20003"/>
                    </a:ext>
                  </a:extLst>
                </a:gridCol>
                <a:gridCol w="1126309">
                  <a:extLst>
                    <a:ext uri="{9D8B030D-6E8A-4147-A177-3AD203B41FA5}">
                      <a16:colId xmlns:a16="http://schemas.microsoft.com/office/drawing/2014/main" val="20004"/>
                    </a:ext>
                  </a:extLst>
                </a:gridCol>
                <a:gridCol w="774731">
                  <a:extLst>
                    <a:ext uri="{9D8B030D-6E8A-4147-A177-3AD203B41FA5}">
                      <a16:colId xmlns:a16="http://schemas.microsoft.com/office/drawing/2014/main" val="20005"/>
                    </a:ext>
                  </a:extLst>
                </a:gridCol>
                <a:gridCol w="1468820">
                  <a:extLst>
                    <a:ext uri="{9D8B030D-6E8A-4147-A177-3AD203B41FA5}">
                      <a16:colId xmlns:a16="http://schemas.microsoft.com/office/drawing/2014/main" val="20006"/>
                    </a:ext>
                  </a:extLst>
                </a:gridCol>
              </a:tblGrid>
              <a:tr h="1310437">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fr-CH" altLang="fr-FR" sz="1600" b="0" i="0" u="none" strike="noStrike" cap="none" normalizeH="0" baseline="0" dirty="0">
                        <a:ln>
                          <a:noFill/>
                        </a:ln>
                        <a:solidFill>
                          <a:schemeClr val="tx1"/>
                        </a:solidFill>
                        <a:effectLst/>
                        <a:latin typeface="Arial" charset="0"/>
                        <a:ea typeface="ＭＳ Ｐゴシック" pitchFamily="34" charset="-128"/>
                      </a:endParaRP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Engineering sciences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Other</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sciences</a:t>
                      </a: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Law</a:t>
                      </a: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Econo-mics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Manage-ment</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Other</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Unknown</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835">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1980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(130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individuals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28,5%</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2,3%</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33,8%</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18,5%</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1,8%</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16,9%</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52">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(145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individuals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29,0%</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3,4%</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22,8%</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24,8%</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2,8%</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17,2%</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5001">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2010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(157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individuals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marL="91438" marR="91438"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24,5%</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5,4%</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16,7%</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48,1%</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10,2%</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1,3%</a:t>
                      </a:r>
                    </a:p>
                  </a:txBody>
                  <a:tcPr marL="91438" marR="91438"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006" name="Rectangle 280">
            <a:extLst>
              <a:ext uri="{FF2B5EF4-FFF2-40B4-BE49-F238E27FC236}">
                <a16:creationId xmlns:a16="http://schemas.microsoft.com/office/drawing/2014/main" id="{1A061292-D40C-4814-AAC7-B6F27F69B781}"/>
              </a:ext>
            </a:extLst>
          </p:cNvPr>
          <p:cNvSpPr>
            <a:spLocks noChangeArrowheads="1"/>
          </p:cNvSpPr>
          <p:nvPr/>
        </p:nvSpPr>
        <p:spPr bwMode="auto">
          <a:xfrm>
            <a:off x="684213" y="331788"/>
            <a:ext cx="60483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de-DE" altLang="fr-FR" sz="2400" b="1" dirty="0">
                <a:solidFill>
                  <a:schemeClr val="accent1"/>
                </a:solidFill>
              </a:rPr>
              <a:t>Academic </a:t>
            </a:r>
            <a:r>
              <a:rPr lang="de-DE" altLang="fr-FR" sz="2400" b="1" dirty="0" err="1">
                <a:solidFill>
                  <a:schemeClr val="accent1"/>
                </a:solidFill>
              </a:rPr>
              <a:t>background</a:t>
            </a:r>
            <a:r>
              <a:rPr lang="de-DE" altLang="fr-FR" sz="2400" b="1" dirty="0">
                <a:solidFill>
                  <a:schemeClr val="accent1"/>
                </a:solidFill>
              </a:rPr>
              <a:t> </a:t>
            </a:r>
            <a:r>
              <a:rPr lang="de-DE" altLang="fr-FR" sz="2400" b="1" dirty="0" err="1">
                <a:solidFill>
                  <a:schemeClr val="accent1"/>
                </a:solidFill>
              </a:rPr>
              <a:t>of</a:t>
            </a:r>
            <a:r>
              <a:rPr lang="de-DE" altLang="fr-FR" sz="2400" b="1" dirty="0">
                <a:solidFill>
                  <a:schemeClr val="accent1"/>
                </a:solidFill>
              </a:rPr>
              <a:t> top </a:t>
            </a:r>
            <a:r>
              <a:rPr lang="de-DE" altLang="fr-FR" sz="2400" b="1" dirty="0" err="1">
                <a:solidFill>
                  <a:schemeClr val="accent1"/>
                </a:solidFill>
              </a:rPr>
              <a:t>managers</a:t>
            </a:r>
            <a:r>
              <a:rPr lang="de-DE" altLang="fr-FR" sz="2400" b="1" dirty="0">
                <a:solidFill>
                  <a:schemeClr val="accent1"/>
                </a:solidFill>
              </a:rPr>
              <a:t> </a:t>
            </a:r>
          </a:p>
          <a:p>
            <a:pPr eaLnBrk="1" hangingPunct="1">
              <a:spcBef>
                <a:spcPct val="0"/>
              </a:spcBef>
              <a:buClrTx/>
              <a:buSzTx/>
              <a:buFontTx/>
              <a:buNone/>
              <a:defRPr/>
            </a:pPr>
            <a:r>
              <a:rPr lang="de-DE" altLang="fr-FR" sz="2400" b="1" dirty="0" err="1">
                <a:solidFill>
                  <a:schemeClr val="accent1"/>
                </a:solidFill>
              </a:rPr>
              <a:t>of</a:t>
            </a:r>
            <a:r>
              <a:rPr lang="de-DE" altLang="fr-FR" sz="2400" b="1" dirty="0">
                <a:solidFill>
                  <a:schemeClr val="accent1"/>
                </a:solidFill>
              </a:rPr>
              <a:t> 110 </a:t>
            </a:r>
            <a:r>
              <a:rPr lang="de-DE" altLang="fr-FR" sz="2400" b="1" dirty="0" err="1">
                <a:solidFill>
                  <a:schemeClr val="accent1"/>
                </a:solidFill>
              </a:rPr>
              <a:t>bigger</a:t>
            </a:r>
            <a:r>
              <a:rPr lang="de-DE" altLang="fr-FR" sz="2400" b="1" dirty="0">
                <a:solidFill>
                  <a:schemeClr val="accent1"/>
                </a:solidFill>
              </a:rPr>
              <a:t> Swiss </a:t>
            </a:r>
            <a:r>
              <a:rPr lang="de-DE" altLang="fr-FR" sz="2400" b="1" dirty="0" err="1">
                <a:solidFill>
                  <a:schemeClr val="accent1"/>
                </a:solidFill>
              </a:rPr>
              <a:t>companies</a:t>
            </a:r>
            <a:endParaRPr lang="fr-CH" altLang="fr-FR" sz="2400" b="1" dirty="0">
              <a:solidFill>
                <a:schemeClr val="accent1"/>
              </a:solidFill>
            </a:endParaRPr>
          </a:p>
          <a:p>
            <a:pPr eaLnBrk="1" hangingPunct="1">
              <a:spcBef>
                <a:spcPct val="0"/>
              </a:spcBef>
              <a:buClrTx/>
              <a:buSzTx/>
              <a:buFontTx/>
              <a:buNone/>
              <a:defRPr/>
            </a:pPr>
            <a:endParaRPr lang="fr-CH" altLang="fr-FR" sz="2400" b="1" dirty="0">
              <a:solidFill>
                <a:schemeClr val="accent1"/>
              </a:solidFill>
            </a:endParaRPr>
          </a:p>
        </p:txBody>
      </p:sp>
      <p:sp>
        <p:nvSpPr>
          <p:cNvPr id="6" name="Rectangle 264">
            <a:extLst>
              <a:ext uri="{FF2B5EF4-FFF2-40B4-BE49-F238E27FC236}">
                <a16:creationId xmlns:a16="http://schemas.microsoft.com/office/drawing/2014/main" id="{B37B0CCE-7B86-154D-9C32-FCFFCC887268}"/>
              </a:ext>
            </a:extLst>
          </p:cNvPr>
          <p:cNvSpPr>
            <a:spLocks noChangeArrowheads="1"/>
          </p:cNvSpPr>
          <p:nvPr/>
        </p:nvSpPr>
        <p:spPr bwMode="auto">
          <a:xfrm>
            <a:off x="531813" y="4852988"/>
            <a:ext cx="72739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algn="just">
              <a:spcBef>
                <a:spcPct val="0"/>
              </a:spcBef>
              <a:buClrTx/>
              <a:buSzTx/>
              <a:buFontTx/>
              <a:buNone/>
              <a:defRPr/>
            </a:pPr>
            <a:r>
              <a:rPr lang="fr-FR" altLang="fr-FR" sz="1400" b="1" dirty="0"/>
              <a:t>Source</a:t>
            </a:r>
            <a:r>
              <a:rPr lang="fr-FR" altLang="fr-FR" sz="1400" dirty="0"/>
              <a:t> : </a:t>
            </a:r>
            <a:r>
              <a:rPr lang="fr-CH" sz="1400" dirty="0" err="1"/>
              <a:t>Davoine</a:t>
            </a:r>
            <a:r>
              <a:rPr lang="fr-CH" sz="1400" dirty="0"/>
              <a:t> E, </a:t>
            </a:r>
            <a:r>
              <a:rPr lang="fr-CH" sz="1400" dirty="0" err="1"/>
              <a:t>Ginalski</a:t>
            </a:r>
            <a:r>
              <a:rPr lang="fr-CH" sz="1400" dirty="0"/>
              <a:t> S, Mach A, </a:t>
            </a:r>
            <a:r>
              <a:rPr lang="fr-CH" sz="1400" dirty="0" err="1"/>
              <a:t>Ravasi</a:t>
            </a:r>
            <a:r>
              <a:rPr lang="fr-CH" sz="1400" dirty="0"/>
              <a:t> C. Impacts of </a:t>
            </a:r>
            <a:r>
              <a:rPr lang="fr-CH" sz="1400" dirty="0" err="1"/>
              <a:t>Globalization</a:t>
            </a:r>
            <a:r>
              <a:rPr lang="fr-CH" sz="1400" dirty="0"/>
              <a:t> </a:t>
            </a:r>
            <a:r>
              <a:rPr lang="fr-CH" sz="1400" dirty="0" err="1"/>
              <a:t>Processes</a:t>
            </a:r>
            <a:r>
              <a:rPr lang="fr-CH" sz="1400" dirty="0"/>
              <a:t> on the </a:t>
            </a:r>
            <a:r>
              <a:rPr lang="fr-CH" sz="1400" dirty="0" err="1"/>
              <a:t>Swiss</a:t>
            </a:r>
            <a:r>
              <a:rPr lang="fr-CH" sz="1400" dirty="0"/>
              <a:t> National Business Elite </a:t>
            </a:r>
            <a:r>
              <a:rPr lang="fr-CH" sz="1400" dirty="0" err="1"/>
              <a:t>Community</a:t>
            </a:r>
            <a:r>
              <a:rPr lang="fr-CH" sz="1400" dirty="0"/>
              <a:t>: A </a:t>
            </a:r>
            <a:r>
              <a:rPr lang="fr-CH" sz="1400" dirty="0" err="1"/>
              <a:t>Diachronic</a:t>
            </a:r>
            <a:r>
              <a:rPr lang="fr-CH" sz="1400" dirty="0"/>
              <a:t> </a:t>
            </a:r>
            <a:r>
              <a:rPr lang="fr-CH" sz="1400" dirty="0" err="1"/>
              <a:t>Analysis</a:t>
            </a:r>
            <a:r>
              <a:rPr lang="fr-CH" sz="1400" dirty="0"/>
              <a:t> of </a:t>
            </a:r>
            <a:r>
              <a:rPr lang="fr-CH" sz="1400" dirty="0" err="1"/>
              <a:t>Swiss</a:t>
            </a:r>
            <a:r>
              <a:rPr lang="fr-CH" sz="1400" dirty="0"/>
              <a:t> Large Corporations (1980-2010). </a:t>
            </a:r>
            <a:r>
              <a:rPr lang="fr-CH" sz="1400" i="1" dirty="0" err="1"/>
              <a:t>Research</a:t>
            </a:r>
            <a:r>
              <a:rPr lang="fr-CH" sz="1400" i="1" dirty="0"/>
              <a:t> in the </a:t>
            </a:r>
            <a:r>
              <a:rPr lang="fr-CH" sz="1400" i="1" dirty="0" err="1"/>
              <a:t>Sociology</a:t>
            </a:r>
            <a:r>
              <a:rPr lang="fr-CH" sz="1400" i="1" dirty="0"/>
              <a:t> of </a:t>
            </a:r>
            <a:r>
              <a:rPr lang="fr-CH" sz="1400" i="1" dirty="0" err="1"/>
              <a:t>Organizations</a:t>
            </a:r>
            <a:r>
              <a:rPr lang="fr-CH" sz="1400" dirty="0"/>
              <a:t>. 2015;43:131-63.</a:t>
            </a:r>
            <a:endParaRPr lang="fr-FR" altLang="fr-FR" sz="1400" dirty="0"/>
          </a:p>
        </p:txBody>
      </p:sp>
      <p:pic>
        <p:nvPicPr>
          <p:cNvPr id="16429" name="Image 2">
            <a:extLst>
              <a:ext uri="{FF2B5EF4-FFF2-40B4-BE49-F238E27FC236}">
                <a16:creationId xmlns:a16="http://schemas.microsoft.com/office/drawing/2014/main" id="{5E4118F0-5F14-A972-1B7A-8A63FC579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244475"/>
            <a:ext cx="638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89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95" name="Group 279">
            <a:extLst>
              <a:ext uri="{FF2B5EF4-FFF2-40B4-BE49-F238E27FC236}">
                <a16:creationId xmlns:a16="http://schemas.microsoft.com/office/drawing/2014/main" id="{BA646D7B-2694-4BD2-9D0B-FCF94C3DDF66}"/>
              </a:ext>
            </a:extLst>
          </p:cNvPr>
          <p:cNvGraphicFramePr>
            <a:graphicFrameLocks noGrp="1"/>
          </p:cNvGraphicFramePr>
          <p:nvPr/>
        </p:nvGraphicFramePr>
        <p:xfrm>
          <a:off x="179512" y="1124745"/>
          <a:ext cx="8640960" cy="3375549"/>
        </p:xfrm>
        <a:graphic>
          <a:graphicData uri="http://schemas.openxmlformats.org/drawingml/2006/table">
            <a:tbl>
              <a:tblPr/>
              <a:tblGrid>
                <a:gridCol w="1624529">
                  <a:extLst>
                    <a:ext uri="{9D8B030D-6E8A-4147-A177-3AD203B41FA5}">
                      <a16:colId xmlns:a16="http://schemas.microsoft.com/office/drawing/2014/main" val="20000"/>
                    </a:ext>
                  </a:extLst>
                </a:gridCol>
                <a:gridCol w="1386437">
                  <a:extLst>
                    <a:ext uri="{9D8B030D-6E8A-4147-A177-3AD203B41FA5}">
                      <a16:colId xmlns:a16="http://schemas.microsoft.com/office/drawing/2014/main" val="20001"/>
                    </a:ext>
                  </a:extLst>
                </a:gridCol>
                <a:gridCol w="1221602">
                  <a:extLst>
                    <a:ext uri="{9D8B030D-6E8A-4147-A177-3AD203B41FA5}">
                      <a16:colId xmlns:a16="http://schemas.microsoft.com/office/drawing/2014/main" val="20002"/>
                    </a:ext>
                  </a:extLst>
                </a:gridCol>
                <a:gridCol w="1038454">
                  <a:extLst>
                    <a:ext uri="{9D8B030D-6E8A-4147-A177-3AD203B41FA5}">
                      <a16:colId xmlns:a16="http://schemas.microsoft.com/office/drawing/2014/main" val="20003"/>
                    </a:ext>
                  </a:extLst>
                </a:gridCol>
                <a:gridCol w="1126335">
                  <a:extLst>
                    <a:ext uri="{9D8B030D-6E8A-4147-A177-3AD203B41FA5}">
                      <a16:colId xmlns:a16="http://schemas.microsoft.com/office/drawing/2014/main" val="20004"/>
                    </a:ext>
                  </a:extLst>
                </a:gridCol>
                <a:gridCol w="774749">
                  <a:extLst>
                    <a:ext uri="{9D8B030D-6E8A-4147-A177-3AD203B41FA5}">
                      <a16:colId xmlns:a16="http://schemas.microsoft.com/office/drawing/2014/main" val="20005"/>
                    </a:ext>
                  </a:extLst>
                </a:gridCol>
                <a:gridCol w="1468854">
                  <a:extLst>
                    <a:ext uri="{9D8B030D-6E8A-4147-A177-3AD203B41FA5}">
                      <a16:colId xmlns:a16="http://schemas.microsoft.com/office/drawing/2014/main" val="20006"/>
                    </a:ext>
                  </a:extLst>
                </a:gridCol>
              </a:tblGrid>
              <a:tr h="958484">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fr-CH" altLang="fr-FR" sz="1600" b="0" i="0" u="none" strike="noStrike" cap="none" normalizeH="0" baseline="0" dirty="0">
                        <a:ln>
                          <a:noFill/>
                        </a:ln>
                        <a:solidFill>
                          <a:schemeClr val="tx1"/>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Engineering sciences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Other</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 sciences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Law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highlight>
                            <a:srgbClr val="FFFF00"/>
                          </a:highlight>
                          <a:latin typeface="Arial" charset="0"/>
                          <a:ea typeface="ＭＳ Ｐゴシック" pitchFamily="34" charset="-128"/>
                        </a:rPr>
                        <a:t>Econo-mics</a:t>
                      </a: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 </a:t>
                      </a:r>
                      <a:r>
                        <a:rPr kumimoji="0" lang="fr-FR" altLang="fr-FR" sz="1600" b="0" i="0" u="none" strike="noStrike" cap="none" normalizeH="0" baseline="0" dirty="0" err="1">
                          <a:ln>
                            <a:noFill/>
                          </a:ln>
                          <a:solidFill>
                            <a:schemeClr val="tx1"/>
                          </a:solidFill>
                          <a:effectLst/>
                          <a:highlight>
                            <a:srgbClr val="FFFF00"/>
                          </a:highlight>
                          <a:latin typeface="Arial" charset="0"/>
                          <a:ea typeface="ＭＳ Ｐゴシック" pitchFamily="34" charset="-128"/>
                        </a:rPr>
                        <a:t>Manage-ment</a:t>
                      </a:r>
                      <a:endPar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Other</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Unknown</a:t>
                      </a:r>
                      <a:endParaRPr kumimoji="0" lang="fr-FR" altLang="fr-FR" sz="1600" b="0" i="0" u="none" strike="noStrike" cap="none" normalizeH="0" baseline="0" dirty="0">
                        <a:ln>
                          <a:noFill/>
                        </a:ln>
                        <a:solidFill>
                          <a:schemeClr val="tx1"/>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943">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1980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(130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rPr>
                        <a:t>33,8%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rPr>
                        <a:t>18,5%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860">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(145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rPr>
                        <a:t>22,8%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highlight>
                            <a:srgbClr val="FFFF00"/>
                          </a:highlight>
                          <a:latin typeface="Arial" charset="0"/>
                          <a:ea typeface="ＭＳ Ｐゴシック" pitchFamily="34" charset="-128"/>
                        </a:rPr>
                        <a:t>24,8%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charset="0"/>
                          <a:ea typeface="ＭＳ Ｐゴシック" pitchFamily="34" charset="-128"/>
                        </a:rPr>
                        <a:t>17,2%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5106">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2010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(157 </a:t>
                      </a:r>
                      <a:r>
                        <a:rPr kumimoji="0" lang="fr-FR" altLang="fr-FR" sz="1600" b="0" i="0" u="none" strike="noStrike" cap="none" normalizeH="0" baseline="0" dirty="0" err="1">
                          <a:ln>
                            <a:noFill/>
                          </a:ln>
                          <a:solidFill>
                            <a:schemeClr val="tx1"/>
                          </a:solidFill>
                          <a:effectLst/>
                          <a:latin typeface="Arial" charset="0"/>
                          <a:ea typeface="ＭＳ Ｐゴシック" pitchFamily="34" charset="-128"/>
                        </a:rPr>
                        <a:t>inividuals</a:t>
                      </a:r>
                      <a:r>
                        <a:rPr kumimoji="0" lang="fr-FR" altLang="fr-FR" sz="1600" b="0" i="0" u="none" strike="noStrike" cap="none" normalizeH="0" baseline="0" dirty="0">
                          <a:ln>
                            <a:noFill/>
                          </a:ln>
                          <a:solidFill>
                            <a:schemeClr val="tx1"/>
                          </a:solidFill>
                          <a:effectLst/>
                          <a:latin typeface="Arial" charset="0"/>
                          <a:ea typeface="ＭＳ Ｐゴシック" pitchFamily="34"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24,5%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16,7%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highlight>
                            <a:srgbClr val="FFFF00"/>
                          </a:highlight>
                          <a:latin typeface="Arial" charset="0"/>
                          <a:ea typeface="ＭＳ Ｐゴシック" pitchFamily="34" charset="-128"/>
                        </a:rPr>
                        <a:t>48,1%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itchFamily="2" charset="2"/>
                        <a:defRPr>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defRPr sz="1400">
                          <a:solidFill>
                            <a:schemeClr val="tx1"/>
                          </a:solidFill>
                          <a:latin typeface="Arial" charset="0"/>
                          <a:ea typeface="ＭＳ Ｐゴシック" pitchFamily="34" charset="-128"/>
                        </a:defRPr>
                      </a:lvl2pPr>
                      <a:lvl3pPr marL="1143000" indent="-228600">
                        <a:spcBef>
                          <a:spcPct val="20000"/>
                        </a:spcBef>
                        <a:buClr>
                          <a:schemeClr val="bg2"/>
                        </a:buClr>
                        <a:defRPr sz="1400">
                          <a:solidFill>
                            <a:schemeClr val="tx1"/>
                          </a:solidFill>
                          <a:latin typeface="Arial" charset="0"/>
                          <a:ea typeface="ＭＳ Ｐゴシック" pitchFamily="34" charset="-128"/>
                        </a:defRPr>
                      </a:lvl3pPr>
                      <a:lvl4pPr marL="1600200" indent="-228600">
                        <a:spcBef>
                          <a:spcPct val="20000"/>
                        </a:spcBef>
                        <a:defRPr>
                          <a:solidFill>
                            <a:schemeClr val="tx1"/>
                          </a:solidFill>
                          <a:latin typeface="Garamond" pitchFamily="18" charset="0"/>
                          <a:ea typeface="ＭＳ Ｐゴシック" pitchFamily="34" charset="-128"/>
                        </a:defRPr>
                      </a:lvl4pPr>
                      <a:lvl5pPr marL="2057400" indent="-228600">
                        <a:spcBef>
                          <a:spcPct val="20000"/>
                        </a:spcBef>
                        <a:defRPr>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Garamond"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charset="0"/>
                          <a:ea typeface="ＭＳ Ｐゴシック" pitchFamily="34" charset="-128"/>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006" name="Rectangle 280">
            <a:extLst>
              <a:ext uri="{FF2B5EF4-FFF2-40B4-BE49-F238E27FC236}">
                <a16:creationId xmlns:a16="http://schemas.microsoft.com/office/drawing/2014/main" id="{1A061292-D40C-4814-AAC7-B6F27F69B781}"/>
              </a:ext>
            </a:extLst>
          </p:cNvPr>
          <p:cNvSpPr>
            <a:spLocks noChangeArrowheads="1"/>
          </p:cNvSpPr>
          <p:nvPr/>
        </p:nvSpPr>
        <p:spPr bwMode="auto">
          <a:xfrm>
            <a:off x="684213" y="331788"/>
            <a:ext cx="60483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defRPr/>
            </a:pPr>
            <a:r>
              <a:rPr lang="de-DE" altLang="fr-FR" sz="2400" b="1" dirty="0">
                <a:solidFill>
                  <a:schemeClr val="accent1"/>
                </a:solidFill>
              </a:rPr>
              <a:t>Academic </a:t>
            </a:r>
            <a:r>
              <a:rPr lang="de-DE" altLang="fr-FR" sz="2400" b="1" dirty="0" err="1">
                <a:solidFill>
                  <a:schemeClr val="accent1"/>
                </a:solidFill>
              </a:rPr>
              <a:t>background</a:t>
            </a:r>
            <a:r>
              <a:rPr lang="de-DE" altLang="fr-FR" sz="2400" b="1" dirty="0">
                <a:solidFill>
                  <a:schemeClr val="accent1"/>
                </a:solidFill>
              </a:rPr>
              <a:t> </a:t>
            </a:r>
            <a:r>
              <a:rPr lang="de-DE" altLang="fr-FR" sz="2400" b="1" dirty="0" err="1">
                <a:solidFill>
                  <a:schemeClr val="accent1"/>
                </a:solidFill>
              </a:rPr>
              <a:t>of</a:t>
            </a:r>
            <a:r>
              <a:rPr lang="de-DE" altLang="fr-FR" sz="2400" b="1" dirty="0">
                <a:solidFill>
                  <a:schemeClr val="accent1"/>
                </a:solidFill>
              </a:rPr>
              <a:t> top </a:t>
            </a:r>
            <a:r>
              <a:rPr lang="de-DE" altLang="fr-FR" sz="2400" b="1" dirty="0" err="1">
                <a:solidFill>
                  <a:schemeClr val="accent1"/>
                </a:solidFill>
              </a:rPr>
              <a:t>managers</a:t>
            </a:r>
            <a:r>
              <a:rPr lang="de-DE" altLang="fr-FR" sz="2400" b="1" dirty="0">
                <a:solidFill>
                  <a:schemeClr val="accent1"/>
                </a:solidFill>
              </a:rPr>
              <a:t> </a:t>
            </a:r>
          </a:p>
          <a:p>
            <a:pPr eaLnBrk="1" hangingPunct="1">
              <a:spcBef>
                <a:spcPct val="0"/>
              </a:spcBef>
              <a:buClrTx/>
              <a:buSzTx/>
              <a:buFontTx/>
              <a:buNone/>
              <a:defRPr/>
            </a:pPr>
            <a:r>
              <a:rPr lang="de-DE" altLang="fr-FR" sz="2400" b="1" dirty="0" err="1">
                <a:solidFill>
                  <a:schemeClr val="accent1"/>
                </a:solidFill>
              </a:rPr>
              <a:t>of</a:t>
            </a:r>
            <a:r>
              <a:rPr lang="de-DE" altLang="fr-FR" sz="2400" b="1" dirty="0">
                <a:solidFill>
                  <a:schemeClr val="accent1"/>
                </a:solidFill>
              </a:rPr>
              <a:t> 110 </a:t>
            </a:r>
            <a:r>
              <a:rPr lang="de-DE" altLang="fr-FR" sz="2400" b="1" dirty="0" err="1">
                <a:solidFill>
                  <a:schemeClr val="accent1"/>
                </a:solidFill>
              </a:rPr>
              <a:t>bigger</a:t>
            </a:r>
            <a:r>
              <a:rPr lang="de-DE" altLang="fr-FR" sz="2400" b="1" dirty="0">
                <a:solidFill>
                  <a:schemeClr val="accent1"/>
                </a:solidFill>
              </a:rPr>
              <a:t> Swiss </a:t>
            </a:r>
            <a:r>
              <a:rPr lang="de-DE" altLang="fr-FR" sz="2400" b="1" dirty="0" err="1">
                <a:solidFill>
                  <a:schemeClr val="accent1"/>
                </a:solidFill>
              </a:rPr>
              <a:t>companies</a:t>
            </a:r>
            <a:endParaRPr lang="fr-CH" altLang="fr-FR" sz="2400" b="1" dirty="0">
              <a:solidFill>
                <a:schemeClr val="accent1"/>
              </a:solidFill>
            </a:endParaRPr>
          </a:p>
          <a:p>
            <a:pPr eaLnBrk="1" hangingPunct="1">
              <a:spcBef>
                <a:spcPct val="0"/>
              </a:spcBef>
              <a:buClrTx/>
              <a:buSzTx/>
              <a:buFontTx/>
              <a:buNone/>
              <a:defRPr/>
            </a:pPr>
            <a:endParaRPr lang="fr-CH" altLang="fr-FR" sz="2400" b="1" dirty="0">
              <a:solidFill>
                <a:schemeClr val="accent1"/>
              </a:solidFill>
            </a:endParaRPr>
          </a:p>
        </p:txBody>
      </p:sp>
      <p:sp>
        <p:nvSpPr>
          <p:cNvPr id="6" name="Rectangle 264">
            <a:extLst>
              <a:ext uri="{FF2B5EF4-FFF2-40B4-BE49-F238E27FC236}">
                <a16:creationId xmlns:a16="http://schemas.microsoft.com/office/drawing/2014/main" id="{B37B0CCE-7B86-154D-9C32-FCFFCC887268}"/>
              </a:ext>
            </a:extLst>
          </p:cNvPr>
          <p:cNvSpPr>
            <a:spLocks noChangeArrowheads="1"/>
          </p:cNvSpPr>
          <p:nvPr/>
        </p:nvSpPr>
        <p:spPr bwMode="auto">
          <a:xfrm>
            <a:off x="531813" y="4852988"/>
            <a:ext cx="72739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20000"/>
              </a:spcBef>
              <a:buClr>
                <a:schemeClr val="accent2"/>
              </a:buClr>
              <a:buSzPct val="80000"/>
              <a:buFont typeface="Wingdings" pitchFamily="2" charset="2"/>
              <a:buChar char="n"/>
              <a:defRPr sz="2000">
                <a:solidFill>
                  <a:schemeClr val="tx1"/>
                </a:solidFill>
                <a:latin typeface="Arial" charset="0"/>
                <a:ea typeface="ＭＳ Ｐゴシック" pitchFamily="34" charset="-128"/>
              </a:defRPr>
            </a:lvl1pPr>
            <a:lvl2pPr marL="742950" indent="-285750">
              <a:spcBef>
                <a:spcPct val="20000"/>
              </a:spcBef>
              <a:buClr>
                <a:srgbClr val="185B8D"/>
              </a:buClr>
              <a:buFont typeface="Century Gothic" pitchFamily="34" charset="0"/>
              <a:buChar char="^"/>
              <a:defRPr sz="1600">
                <a:solidFill>
                  <a:schemeClr val="tx1"/>
                </a:solidFill>
                <a:latin typeface="Arial" charset="0"/>
                <a:ea typeface="ＭＳ Ｐゴシック" pitchFamily="34" charset="-128"/>
              </a:defRPr>
            </a:lvl2pPr>
            <a:lvl3pPr marL="1143000" indent="-228600">
              <a:spcBef>
                <a:spcPct val="20000"/>
              </a:spcBef>
              <a:buClr>
                <a:schemeClr val="bg2"/>
              </a:buClr>
              <a:buChar char="•"/>
              <a:defRPr sz="16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algn="just">
              <a:spcBef>
                <a:spcPct val="0"/>
              </a:spcBef>
              <a:buClrTx/>
              <a:buSzTx/>
              <a:buFontTx/>
              <a:buNone/>
              <a:defRPr/>
            </a:pPr>
            <a:r>
              <a:rPr lang="fr-FR" altLang="fr-FR" sz="1400" b="1" dirty="0"/>
              <a:t>Source</a:t>
            </a:r>
            <a:r>
              <a:rPr lang="fr-FR" altLang="fr-FR" sz="1400" dirty="0"/>
              <a:t> : </a:t>
            </a:r>
            <a:r>
              <a:rPr lang="fr-CH" sz="1400" dirty="0" err="1"/>
              <a:t>Davoine</a:t>
            </a:r>
            <a:r>
              <a:rPr lang="fr-CH" sz="1400" dirty="0"/>
              <a:t> E, </a:t>
            </a:r>
            <a:r>
              <a:rPr lang="fr-CH" sz="1400" dirty="0" err="1"/>
              <a:t>Ginalski</a:t>
            </a:r>
            <a:r>
              <a:rPr lang="fr-CH" sz="1400" dirty="0"/>
              <a:t> S, Mach A, </a:t>
            </a:r>
            <a:r>
              <a:rPr lang="fr-CH" sz="1400" dirty="0" err="1"/>
              <a:t>Ravasi</a:t>
            </a:r>
            <a:r>
              <a:rPr lang="fr-CH" sz="1400" dirty="0"/>
              <a:t> C. Impacts of </a:t>
            </a:r>
            <a:r>
              <a:rPr lang="fr-CH" sz="1400" dirty="0" err="1"/>
              <a:t>Globalization</a:t>
            </a:r>
            <a:r>
              <a:rPr lang="fr-CH" sz="1400" dirty="0"/>
              <a:t> </a:t>
            </a:r>
            <a:r>
              <a:rPr lang="fr-CH" sz="1400" dirty="0" err="1"/>
              <a:t>Processes</a:t>
            </a:r>
            <a:r>
              <a:rPr lang="fr-CH" sz="1400" dirty="0"/>
              <a:t> on the </a:t>
            </a:r>
            <a:r>
              <a:rPr lang="fr-CH" sz="1400" dirty="0" err="1"/>
              <a:t>Swiss</a:t>
            </a:r>
            <a:r>
              <a:rPr lang="fr-CH" sz="1400" dirty="0"/>
              <a:t> National Business Elite </a:t>
            </a:r>
            <a:r>
              <a:rPr lang="fr-CH" sz="1400" dirty="0" err="1"/>
              <a:t>Community</a:t>
            </a:r>
            <a:r>
              <a:rPr lang="fr-CH" sz="1400" dirty="0"/>
              <a:t>: A </a:t>
            </a:r>
            <a:r>
              <a:rPr lang="fr-CH" sz="1400" dirty="0" err="1"/>
              <a:t>Diachronic</a:t>
            </a:r>
            <a:r>
              <a:rPr lang="fr-CH" sz="1400" dirty="0"/>
              <a:t> </a:t>
            </a:r>
            <a:r>
              <a:rPr lang="fr-CH" sz="1400" dirty="0" err="1"/>
              <a:t>Analysis</a:t>
            </a:r>
            <a:r>
              <a:rPr lang="fr-CH" sz="1400" dirty="0"/>
              <a:t> of </a:t>
            </a:r>
            <a:r>
              <a:rPr lang="fr-CH" sz="1400" dirty="0" err="1"/>
              <a:t>Swiss</a:t>
            </a:r>
            <a:r>
              <a:rPr lang="fr-CH" sz="1400" dirty="0"/>
              <a:t> Large Corporations (1980-2010). </a:t>
            </a:r>
            <a:r>
              <a:rPr lang="fr-CH" sz="1400" i="1" dirty="0" err="1"/>
              <a:t>Research</a:t>
            </a:r>
            <a:r>
              <a:rPr lang="fr-CH" sz="1400" i="1" dirty="0"/>
              <a:t> in the </a:t>
            </a:r>
            <a:r>
              <a:rPr lang="fr-CH" sz="1400" i="1" dirty="0" err="1"/>
              <a:t>Sociology</a:t>
            </a:r>
            <a:r>
              <a:rPr lang="fr-CH" sz="1400" i="1" dirty="0"/>
              <a:t> of </a:t>
            </a:r>
            <a:r>
              <a:rPr lang="fr-CH" sz="1400" i="1" dirty="0" err="1"/>
              <a:t>Organizations</a:t>
            </a:r>
            <a:r>
              <a:rPr lang="fr-CH" sz="1400" dirty="0"/>
              <a:t>. 2015;43:131-63.</a:t>
            </a:r>
            <a:endParaRPr lang="fr-FR" altLang="fr-FR" sz="1400" dirty="0"/>
          </a:p>
        </p:txBody>
      </p:sp>
      <p:pic>
        <p:nvPicPr>
          <p:cNvPr id="17412" name="Image 2">
            <a:extLst>
              <a:ext uri="{FF2B5EF4-FFF2-40B4-BE49-F238E27FC236}">
                <a16:creationId xmlns:a16="http://schemas.microsoft.com/office/drawing/2014/main" id="{D577FD94-CF33-E362-ECF8-C24010394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244475"/>
            <a:ext cx="638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65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a:extLst>
              <a:ext uri="{FF2B5EF4-FFF2-40B4-BE49-F238E27FC236}">
                <a16:creationId xmlns:a16="http://schemas.microsoft.com/office/drawing/2014/main" id="{9FA701EA-4C93-C2C3-AB3E-4FD961063F1F}"/>
              </a:ext>
            </a:extLst>
          </p:cNvPr>
          <p:cNvSpPr txBox="1">
            <a:spLocks noChangeArrowheads="1"/>
          </p:cNvSpPr>
          <p:nvPr/>
        </p:nvSpPr>
        <p:spPr bwMode="auto">
          <a:xfrm>
            <a:off x="107950" y="188913"/>
            <a:ext cx="849649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ClrTx/>
              <a:buSzTx/>
              <a:buFontTx/>
              <a:buNone/>
            </a:pPr>
            <a:r>
              <a:rPr lang="de-DE" altLang="fr-FR" sz="2400" b="1" dirty="0">
                <a:solidFill>
                  <a:schemeClr val="accent1"/>
                </a:solidFill>
              </a:rPr>
              <a:t>Le </a:t>
            </a:r>
            <a:r>
              <a:rPr lang="de-DE" altLang="fr-FR" sz="2400" b="1" dirty="0" err="1">
                <a:solidFill>
                  <a:schemeClr val="accent1"/>
                </a:solidFill>
              </a:rPr>
              <a:t>cas</a:t>
            </a:r>
            <a:r>
              <a:rPr lang="de-DE" altLang="fr-FR" sz="2400" b="1" dirty="0">
                <a:solidFill>
                  <a:schemeClr val="accent1"/>
                </a:solidFill>
              </a:rPr>
              <a:t> du </a:t>
            </a:r>
            <a:r>
              <a:rPr lang="de-DE" altLang="fr-FR" sz="2400" b="1" dirty="0" err="1">
                <a:solidFill>
                  <a:schemeClr val="accent1"/>
                </a:solidFill>
              </a:rPr>
              <a:t>secteur</a:t>
            </a:r>
            <a:r>
              <a:rPr lang="de-DE" altLang="fr-FR" sz="2400" b="1" dirty="0">
                <a:solidFill>
                  <a:schemeClr val="accent1"/>
                </a:solidFill>
              </a:rPr>
              <a:t> </a:t>
            </a:r>
            <a:r>
              <a:rPr lang="de-DE" altLang="fr-FR" sz="2400" b="1" dirty="0" err="1">
                <a:solidFill>
                  <a:schemeClr val="accent1"/>
                </a:solidFill>
              </a:rPr>
              <a:t>bancaire</a:t>
            </a:r>
            <a:endParaRPr lang="fr-CH" altLang="fr-FR" sz="2400" b="1" dirty="0">
              <a:solidFill>
                <a:schemeClr val="accent1"/>
              </a:solidFill>
            </a:endParaRPr>
          </a:p>
        </p:txBody>
      </p:sp>
      <p:graphicFrame>
        <p:nvGraphicFramePr>
          <p:cNvPr id="2" name="Tableau 1">
            <a:extLst>
              <a:ext uri="{FF2B5EF4-FFF2-40B4-BE49-F238E27FC236}">
                <a16:creationId xmlns:a16="http://schemas.microsoft.com/office/drawing/2014/main" id="{FC2C5387-2F8D-7626-7255-2F839E2350C4}"/>
              </a:ext>
            </a:extLst>
          </p:cNvPr>
          <p:cNvGraphicFramePr>
            <a:graphicFrameLocks noGrp="1"/>
          </p:cNvGraphicFramePr>
          <p:nvPr>
            <p:extLst>
              <p:ext uri="{D42A27DB-BD31-4B8C-83A1-F6EECF244321}">
                <p14:modId xmlns:p14="http://schemas.microsoft.com/office/powerpoint/2010/main" val="1072915620"/>
              </p:ext>
            </p:extLst>
          </p:nvPr>
        </p:nvGraphicFramePr>
        <p:xfrm>
          <a:off x="179512" y="721360"/>
          <a:ext cx="8784976" cy="5496497"/>
        </p:xfrm>
        <a:graphic>
          <a:graphicData uri="http://schemas.openxmlformats.org/drawingml/2006/table">
            <a:tbl>
              <a:tblPr firstRow="1" firstCol="1" bandRow="1">
                <a:tableStyleId>{5C22544A-7EE6-4342-B048-85BDC9FD1C3A}</a:tableStyleId>
              </a:tblPr>
              <a:tblGrid>
                <a:gridCol w="957797">
                  <a:extLst>
                    <a:ext uri="{9D8B030D-6E8A-4147-A177-3AD203B41FA5}">
                      <a16:colId xmlns:a16="http://schemas.microsoft.com/office/drawing/2014/main" val="738903050"/>
                    </a:ext>
                  </a:extLst>
                </a:gridCol>
                <a:gridCol w="895913">
                  <a:extLst>
                    <a:ext uri="{9D8B030D-6E8A-4147-A177-3AD203B41FA5}">
                      <a16:colId xmlns:a16="http://schemas.microsoft.com/office/drawing/2014/main" val="2259973376"/>
                    </a:ext>
                  </a:extLst>
                </a:gridCol>
                <a:gridCol w="6931266">
                  <a:extLst>
                    <a:ext uri="{9D8B030D-6E8A-4147-A177-3AD203B41FA5}">
                      <a16:colId xmlns:a16="http://schemas.microsoft.com/office/drawing/2014/main" val="2864975095"/>
                    </a:ext>
                  </a:extLst>
                </a:gridCol>
              </a:tblGrid>
              <a:tr h="110545">
                <a:tc>
                  <a:txBody>
                    <a:bodyPr/>
                    <a:lstStyle/>
                    <a:p>
                      <a:pPr algn="ctr">
                        <a:lnSpc>
                          <a:spcPct val="150000"/>
                        </a:lnSpc>
                        <a:spcBef>
                          <a:spcPts val="300"/>
                        </a:spcBef>
                        <a:spcAft>
                          <a:spcPts val="300"/>
                        </a:spcAft>
                      </a:pPr>
                      <a:r>
                        <a:rPr lang="fr-CH" sz="1200" dirty="0" err="1">
                          <a:effectLst/>
                        </a:rPr>
                        <a:t>Year</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ctr">
                        <a:lnSpc>
                          <a:spcPct val="150000"/>
                        </a:lnSpc>
                        <a:spcBef>
                          <a:spcPts val="300"/>
                        </a:spcBef>
                        <a:spcAft>
                          <a:spcPts val="300"/>
                        </a:spcAft>
                      </a:pPr>
                      <a:r>
                        <a:rPr lang="fr-CH" sz="1200" dirty="0" err="1">
                          <a:effectLst/>
                        </a:rPr>
                        <a:t>Sample</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ctr">
                        <a:lnSpc>
                          <a:spcPct val="150000"/>
                        </a:lnSpc>
                        <a:spcBef>
                          <a:spcPts val="300"/>
                        </a:spcBef>
                        <a:spcAft>
                          <a:spcPts val="300"/>
                        </a:spcAft>
                      </a:pPr>
                      <a:r>
                        <a:rPr lang="fr-CH" sz="1200">
                          <a:effectLst/>
                        </a:rPr>
                        <a:t>List of banks</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1863550323"/>
                  </a:ext>
                </a:extLst>
              </a:tr>
              <a:tr h="1240698">
                <a:tc>
                  <a:txBody>
                    <a:bodyPr/>
                    <a:lstStyle/>
                    <a:p>
                      <a:pPr algn="just">
                        <a:lnSpc>
                          <a:spcPct val="150000"/>
                        </a:lnSpc>
                        <a:spcBef>
                          <a:spcPts val="300"/>
                        </a:spcBef>
                        <a:spcAft>
                          <a:spcPts val="300"/>
                        </a:spcAft>
                      </a:pPr>
                      <a:r>
                        <a:rPr lang="fr-CH" sz="1200" dirty="0">
                          <a:effectLst/>
                        </a:rPr>
                        <a:t>1890</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dirty="0">
                          <a:effectLst/>
                        </a:rPr>
                        <a:t>51</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Bank Leu, Credit Suisse, ZKB, Bank in Winterthur, Bank in Zurich, Hypothekerbank in Wintherthur, Zürcher Bankverein, Zürcher Depositenbank, SBS, Basler Handelsbank, Sarasin, Bank in Basel, Basler Depositenbank, Bank Ehinger, Banque von Speyr, Basler Check- und Weschelbank, Hentsch, Lombard Odier, Pictet, Caisse d’épargne genevoise, Banque Mirabaud, Banque de Genève, Union financière de Genève, Banque du commerce de Genève, Banque genevoise de prêt et de dépôts</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3014944858"/>
                  </a:ext>
                </a:extLst>
              </a:tr>
              <a:tr h="738408">
                <a:tc>
                  <a:txBody>
                    <a:bodyPr/>
                    <a:lstStyle/>
                    <a:p>
                      <a:pPr algn="just">
                        <a:lnSpc>
                          <a:spcPct val="150000"/>
                        </a:lnSpc>
                        <a:spcBef>
                          <a:spcPts val="300"/>
                        </a:spcBef>
                        <a:spcAft>
                          <a:spcPts val="300"/>
                        </a:spcAft>
                      </a:pPr>
                      <a:r>
                        <a:rPr lang="fr-CH" sz="1200" dirty="0">
                          <a:effectLst/>
                        </a:rPr>
                        <a:t>1910</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46</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Bank Leu, Credit Suisse, ZKB, Bank in Winterthur, SBS, Basler Handelsbank, Basler Kantonalbank, Sarasin, Bank Ehinger, Banque von Speyr, Hentsch, Lombard Odier, Pictet, Caisse d’épargne genevoise, Banque Mirabaud, Banque de Genève, Union financière de Genève</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449548695"/>
                  </a:ext>
                </a:extLst>
              </a:tr>
              <a:tr h="487263">
                <a:tc>
                  <a:txBody>
                    <a:bodyPr/>
                    <a:lstStyle/>
                    <a:p>
                      <a:pPr algn="just">
                        <a:lnSpc>
                          <a:spcPct val="150000"/>
                        </a:lnSpc>
                        <a:spcBef>
                          <a:spcPts val="300"/>
                        </a:spcBef>
                        <a:spcAft>
                          <a:spcPts val="300"/>
                        </a:spcAft>
                      </a:pPr>
                      <a:r>
                        <a:rPr lang="fr-CH" sz="1200" dirty="0">
                          <a:effectLst/>
                        </a:rPr>
                        <a:t>1937</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45</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Bank Leu, Credit Suisse, ZKB, Julius Bär, UBS, SBS, Basler Handelsbank, Basler Kantonalbank, Sarasin, Hentsch, Lombard Odier, Pictet, Caisse d’épargne genevoise, Banque Mirabaud</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1778862710"/>
                  </a:ext>
                </a:extLst>
              </a:tr>
              <a:tr h="487263">
                <a:tc>
                  <a:txBody>
                    <a:bodyPr/>
                    <a:lstStyle/>
                    <a:p>
                      <a:pPr algn="just">
                        <a:lnSpc>
                          <a:spcPct val="150000"/>
                        </a:lnSpc>
                        <a:spcBef>
                          <a:spcPts val="300"/>
                        </a:spcBef>
                        <a:spcAft>
                          <a:spcPts val="300"/>
                        </a:spcAft>
                      </a:pPr>
                      <a:r>
                        <a:rPr lang="fr-CH" sz="1200" dirty="0">
                          <a:effectLst/>
                        </a:rPr>
                        <a:t>1957</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43</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Bank Leu, Credit Suisse, ZKB, Julius Bär, Vontobel, UBS, SBS, Basler Handelsbank, Basler Kantonalbank, Sarasin, Hentsch, Lombard Odier, Pictet, Caisse d’épargne genevoise, Banque Mirabaud</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2396073594"/>
                  </a:ext>
                </a:extLst>
              </a:tr>
              <a:tr h="487263">
                <a:tc>
                  <a:txBody>
                    <a:bodyPr/>
                    <a:lstStyle/>
                    <a:p>
                      <a:pPr algn="just">
                        <a:lnSpc>
                          <a:spcPct val="150000"/>
                        </a:lnSpc>
                        <a:spcBef>
                          <a:spcPts val="300"/>
                        </a:spcBef>
                        <a:spcAft>
                          <a:spcPts val="300"/>
                        </a:spcAft>
                      </a:pPr>
                      <a:r>
                        <a:rPr lang="fr-CH" sz="1200" dirty="0">
                          <a:effectLst/>
                        </a:rPr>
                        <a:t>1980</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48</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Bank Leu, Credit Suisse, ZKB, Julius Bär, Vontobel, UBS, SBS, Basler Handelsbank, Basler Kantonalbank, Sarasin, Hentsch, Lombard Odier, Pictet, Caisse d’épargne genevoise, Banque Mirabaud</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4055883378"/>
                  </a:ext>
                </a:extLst>
              </a:tr>
              <a:tr h="487263">
                <a:tc>
                  <a:txBody>
                    <a:bodyPr/>
                    <a:lstStyle/>
                    <a:p>
                      <a:pPr algn="just">
                        <a:lnSpc>
                          <a:spcPct val="150000"/>
                        </a:lnSpc>
                        <a:spcBef>
                          <a:spcPts val="300"/>
                        </a:spcBef>
                        <a:spcAft>
                          <a:spcPts val="300"/>
                        </a:spcAft>
                      </a:pPr>
                      <a:r>
                        <a:rPr lang="fr-CH" sz="1200" dirty="0">
                          <a:effectLst/>
                        </a:rPr>
                        <a:t>2000</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42</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Credit Suisse, ZKB, Julius Bär, Vontobel, UBS, Basler Kantonalbank, Sarasin, Hentsch, Lombard Odier, Pictet, Banque cantonale de Genève, Rothschild, Union Bancaire Privée, Banque Mirabaud</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1548422795"/>
                  </a:ext>
                </a:extLst>
              </a:tr>
              <a:tr h="487263">
                <a:tc>
                  <a:txBody>
                    <a:bodyPr/>
                    <a:lstStyle/>
                    <a:p>
                      <a:pPr algn="just">
                        <a:lnSpc>
                          <a:spcPct val="150000"/>
                        </a:lnSpc>
                        <a:spcBef>
                          <a:spcPts val="300"/>
                        </a:spcBef>
                        <a:spcAft>
                          <a:spcPts val="300"/>
                        </a:spcAft>
                      </a:pPr>
                      <a:r>
                        <a:rPr lang="fr-CH" sz="1200" dirty="0">
                          <a:effectLst/>
                        </a:rPr>
                        <a:t>2020</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a:effectLst/>
                        </a:rPr>
                        <a:t>26</a:t>
                      </a:r>
                      <a:endParaRPr lang="fr-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tc>
                  <a:txBody>
                    <a:bodyPr/>
                    <a:lstStyle/>
                    <a:p>
                      <a:pPr algn="just">
                        <a:lnSpc>
                          <a:spcPct val="150000"/>
                        </a:lnSpc>
                        <a:spcBef>
                          <a:spcPts val="300"/>
                        </a:spcBef>
                        <a:spcAft>
                          <a:spcPts val="300"/>
                        </a:spcAft>
                      </a:pPr>
                      <a:r>
                        <a:rPr lang="fr-CH" sz="1200" dirty="0" err="1">
                          <a:effectLst/>
                        </a:rPr>
                        <a:t>Credit</a:t>
                      </a:r>
                      <a:r>
                        <a:rPr lang="fr-CH" sz="1200" dirty="0">
                          <a:effectLst/>
                        </a:rPr>
                        <a:t> Suisse, ZKB, Julius </a:t>
                      </a:r>
                      <a:r>
                        <a:rPr lang="fr-CH" sz="1200" dirty="0" err="1">
                          <a:effectLst/>
                        </a:rPr>
                        <a:t>Bär</a:t>
                      </a:r>
                      <a:r>
                        <a:rPr lang="fr-CH" sz="1200" dirty="0">
                          <a:effectLst/>
                        </a:rPr>
                        <a:t>, </a:t>
                      </a:r>
                      <a:r>
                        <a:rPr lang="fr-CH" sz="1200" dirty="0" err="1">
                          <a:effectLst/>
                        </a:rPr>
                        <a:t>Vontobel</a:t>
                      </a:r>
                      <a:r>
                        <a:rPr lang="fr-CH" sz="1200" dirty="0">
                          <a:effectLst/>
                        </a:rPr>
                        <a:t>, UBS, </a:t>
                      </a:r>
                      <a:r>
                        <a:rPr lang="fr-CH" sz="1200" dirty="0" err="1">
                          <a:effectLst/>
                        </a:rPr>
                        <a:t>Basler</a:t>
                      </a:r>
                      <a:r>
                        <a:rPr lang="fr-CH" sz="1200" dirty="0">
                          <a:effectLst/>
                        </a:rPr>
                        <a:t> </a:t>
                      </a:r>
                      <a:r>
                        <a:rPr lang="fr-CH" sz="1200" dirty="0" err="1">
                          <a:effectLst/>
                        </a:rPr>
                        <a:t>Kantonalbank</a:t>
                      </a:r>
                      <a:r>
                        <a:rPr lang="fr-CH" sz="1200" dirty="0">
                          <a:effectLst/>
                        </a:rPr>
                        <a:t>, Sarasin, Lombard Odier </a:t>
                      </a:r>
                      <a:r>
                        <a:rPr lang="fr-CH" sz="1200" dirty="0" err="1">
                          <a:effectLst/>
                        </a:rPr>
                        <a:t>Darier</a:t>
                      </a:r>
                      <a:r>
                        <a:rPr lang="fr-CH" sz="1200" dirty="0">
                          <a:effectLst/>
                        </a:rPr>
                        <a:t> </a:t>
                      </a:r>
                      <a:r>
                        <a:rPr lang="fr-CH" sz="1200" dirty="0" err="1">
                          <a:effectLst/>
                        </a:rPr>
                        <a:t>Hentsch</a:t>
                      </a:r>
                      <a:r>
                        <a:rPr lang="fr-CH" sz="1200" dirty="0">
                          <a:effectLst/>
                        </a:rPr>
                        <a:t>, Pictet, Banque cantonale de Genève, Rothschild, Union Bancaire Privée, Banque </a:t>
                      </a:r>
                      <a:r>
                        <a:rPr lang="fr-CH" sz="1200" dirty="0" err="1">
                          <a:effectLst/>
                        </a:rPr>
                        <a:t>Mirabaud</a:t>
                      </a:r>
                      <a:endParaRPr lang="fr-CH"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93" marR="31393" marT="0" marB="0"/>
                </a:tc>
                <a:extLst>
                  <a:ext uri="{0D108BD9-81ED-4DB2-BD59-A6C34878D82A}">
                    <a16:rowId xmlns:a16="http://schemas.microsoft.com/office/drawing/2014/main" val="511407439"/>
                  </a:ext>
                </a:extLst>
              </a:tr>
            </a:tbl>
          </a:graphicData>
        </a:graphic>
      </p:graphicFrame>
    </p:spTree>
    <p:extLst>
      <p:ext uri="{BB962C8B-B14F-4D97-AF65-F5344CB8AC3E}">
        <p14:creationId xmlns:p14="http://schemas.microsoft.com/office/powerpoint/2010/main" val="360652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a:extLst>
              <a:ext uri="{FF2B5EF4-FFF2-40B4-BE49-F238E27FC236}">
                <a16:creationId xmlns:a16="http://schemas.microsoft.com/office/drawing/2014/main" id="{9FA701EA-4C93-C2C3-AB3E-4FD961063F1F}"/>
              </a:ext>
            </a:extLst>
          </p:cNvPr>
          <p:cNvSpPr txBox="1">
            <a:spLocks noChangeArrowheads="1"/>
          </p:cNvSpPr>
          <p:nvPr/>
        </p:nvSpPr>
        <p:spPr bwMode="auto">
          <a:xfrm>
            <a:off x="107950" y="188913"/>
            <a:ext cx="849649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ClrTx/>
              <a:buSzTx/>
              <a:buFontTx/>
              <a:buNone/>
            </a:pPr>
            <a:r>
              <a:rPr lang="de-DE" altLang="fr-FR" sz="2400" b="1" dirty="0">
                <a:solidFill>
                  <a:schemeClr val="accent1"/>
                </a:solidFill>
              </a:rPr>
              <a:t>Le </a:t>
            </a:r>
            <a:r>
              <a:rPr lang="de-DE" altLang="fr-FR" sz="2400" b="1" dirty="0" err="1">
                <a:solidFill>
                  <a:schemeClr val="accent1"/>
                </a:solidFill>
              </a:rPr>
              <a:t>cas</a:t>
            </a:r>
            <a:r>
              <a:rPr lang="de-DE" altLang="fr-FR" sz="2400" b="1" dirty="0">
                <a:solidFill>
                  <a:schemeClr val="accent1"/>
                </a:solidFill>
              </a:rPr>
              <a:t> du </a:t>
            </a:r>
            <a:r>
              <a:rPr lang="de-DE" altLang="fr-FR" sz="2400" b="1" dirty="0" err="1">
                <a:solidFill>
                  <a:schemeClr val="accent1"/>
                </a:solidFill>
              </a:rPr>
              <a:t>secteur</a:t>
            </a:r>
            <a:r>
              <a:rPr lang="de-DE" altLang="fr-FR" sz="2400" b="1" dirty="0">
                <a:solidFill>
                  <a:schemeClr val="accent1"/>
                </a:solidFill>
              </a:rPr>
              <a:t> </a:t>
            </a:r>
            <a:r>
              <a:rPr lang="de-DE" altLang="fr-FR" sz="2400" b="1" dirty="0" err="1">
                <a:solidFill>
                  <a:schemeClr val="accent1"/>
                </a:solidFill>
              </a:rPr>
              <a:t>bancaire</a:t>
            </a:r>
            <a:endParaRPr lang="fr-CH" altLang="fr-FR" sz="2400" b="1" dirty="0">
              <a:solidFill>
                <a:schemeClr val="accent1"/>
              </a:solidFill>
            </a:endParaRPr>
          </a:p>
        </p:txBody>
      </p:sp>
      <p:graphicFrame>
        <p:nvGraphicFramePr>
          <p:cNvPr id="4" name="Graphique 3">
            <a:extLst>
              <a:ext uri="{FF2B5EF4-FFF2-40B4-BE49-F238E27FC236}">
                <a16:creationId xmlns:a16="http://schemas.microsoft.com/office/drawing/2014/main" id="{A6F8A1CD-635F-D746-A17D-73A6C3777560}"/>
              </a:ext>
            </a:extLst>
          </p:cNvPr>
          <p:cNvGraphicFramePr/>
          <p:nvPr>
            <p:extLst>
              <p:ext uri="{D42A27DB-BD31-4B8C-83A1-F6EECF244321}">
                <p14:modId xmlns:p14="http://schemas.microsoft.com/office/powerpoint/2010/main" val="507450276"/>
              </p:ext>
            </p:extLst>
          </p:nvPr>
        </p:nvGraphicFramePr>
        <p:xfrm>
          <a:off x="1691640" y="1020886"/>
          <a:ext cx="5760720" cy="4218305"/>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DE148E4E-EEBA-26CA-8DDC-8BE7AF26875B}"/>
              </a:ext>
            </a:extLst>
          </p:cNvPr>
          <p:cNvSpPr txBox="1"/>
          <p:nvPr/>
        </p:nvSpPr>
        <p:spPr>
          <a:xfrm>
            <a:off x="266363" y="5538152"/>
            <a:ext cx="8611274" cy="458074"/>
          </a:xfrm>
          <a:prstGeom prst="rect">
            <a:avLst/>
          </a:prstGeom>
          <a:noFill/>
        </p:spPr>
        <p:txBody>
          <a:bodyPr wrap="square">
            <a:spAutoFit/>
          </a:bodyPr>
          <a:lstStyle/>
          <a:p>
            <a:pPr algn="ctr">
              <a:lnSpc>
                <a:spcPct val="150000"/>
              </a:lnSpc>
              <a:spcAft>
                <a:spcPts val="1000"/>
              </a:spcAft>
            </a:pPr>
            <a:r>
              <a:rPr lang="en-US" sz="1800" i="1" dirty="0">
                <a:solidFill>
                  <a:srgbClr val="000000"/>
                </a:solidFill>
                <a:effectLst/>
                <a:latin typeface="Times New Roman" panose="02020603050405020304" pitchFamily="18" charset="0"/>
                <a:ea typeface="Times New Roman" panose="02020603050405020304" pitchFamily="18" charset="0"/>
              </a:rPr>
              <a:t>Percentage of banking elites holding a rank of officer in the Swiss army (1890-2020)</a:t>
            </a:r>
            <a:endParaRPr lang="fr-CH" sz="1800" i="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128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79867F0-7F83-C74C-9283-A10E79773D6F}"/>
              </a:ext>
            </a:extLst>
          </p:cNvPr>
          <p:cNvSpPr>
            <a:spLocks noGrp="1"/>
          </p:cNvSpPr>
          <p:nvPr>
            <p:ph type="sldNum" sz="quarter" idx="10"/>
          </p:nvPr>
        </p:nvSpPr>
        <p:spPr bwMode="auto">
          <a:xfrm>
            <a:off x="6227763" y="6508750"/>
            <a:ext cx="431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r" rtl="0" eaLnBrk="1" fontAlgn="base" hangingPunct="1">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A90558E-3CA1-5F49-8370-DB11D4A36E7F}" type="slidenum">
              <a:rPr lang="fr-CH" altLang="fr-FR" smtClean="0"/>
              <a:pPr>
                <a:spcBef>
                  <a:spcPct val="0"/>
                </a:spcBef>
                <a:buClrTx/>
                <a:buSzTx/>
                <a:buFontTx/>
                <a:buNone/>
                <a:defRPr/>
              </a:pPr>
              <a:t>29</a:t>
            </a:fld>
            <a:endParaRPr lang="fr-CH" altLang="fr-FR" sz="1400"/>
          </a:p>
        </p:txBody>
      </p:sp>
      <p:sp>
        <p:nvSpPr>
          <p:cNvPr id="22530" name="Rectangle 3">
            <a:extLst>
              <a:ext uri="{FF2B5EF4-FFF2-40B4-BE49-F238E27FC236}">
                <a16:creationId xmlns:a16="http://schemas.microsoft.com/office/drawing/2014/main" id="{96C842CC-9A0D-0347-8D45-5CDB456AF4F2}"/>
              </a:ext>
            </a:extLst>
          </p:cNvPr>
          <p:cNvSpPr>
            <a:spLocks noGrp="1" noChangeArrowheads="1"/>
          </p:cNvSpPr>
          <p:nvPr>
            <p:ph type="body" idx="1"/>
          </p:nvPr>
        </p:nvSpPr>
        <p:spPr>
          <a:xfrm>
            <a:off x="250825" y="765175"/>
            <a:ext cx="8496300" cy="4525963"/>
          </a:xfrm>
        </p:spPr>
        <p:txBody>
          <a:bodyPr/>
          <a:lstStyle/>
          <a:p>
            <a:pPr marL="800100" lvl="1" indent="-342900">
              <a:buFontTx/>
              <a:buChar char="-"/>
            </a:pPr>
            <a:endParaRPr lang="fr-FR" altLang="fr-FR" sz="20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Entre 40 % et 60% des dirigeants de grandes entreprises 1940-1980</a:t>
            </a:r>
            <a:endParaRPr lang="fr-FR" altLang="fr-FR" sz="1800" dirty="0">
              <a:ea typeface="ＭＳ Ｐゴシック" panose="020B0600070205080204" pitchFamily="34" charset="-128"/>
            </a:endParaRPr>
          </a:p>
          <a:p>
            <a:pPr marL="1200150" lvl="2" indent="-342900">
              <a:buFontTx/>
              <a:buChar char="-"/>
            </a:pPr>
            <a:r>
              <a:rPr lang="fr-FR" altLang="fr-FR" sz="1800" dirty="0">
                <a:ea typeface="ＭＳ Ｐゴシック" panose="020B0600070205080204" pitchFamily="34" charset="-128"/>
              </a:rPr>
              <a:t>Positionnement multiple (également élites politiques PLR)</a:t>
            </a:r>
          </a:p>
          <a:p>
            <a:pPr marL="1200150" lvl="2" indent="-342900">
              <a:buFontTx/>
              <a:buChar char="-"/>
            </a:pPr>
            <a:r>
              <a:rPr lang="fr-FR" altLang="fr-FR" sz="1800" dirty="0">
                <a:ea typeface="ＭＳ Ｐゴシック" panose="020B0600070205080204" pitchFamily="34" charset="-128"/>
              </a:rPr>
              <a:t>Nouveau profil d’une bourgeoisie méritocratique  </a:t>
            </a:r>
          </a:p>
          <a:p>
            <a:pPr marL="1200150" lvl="2" indent="-342900">
              <a:buFontTx/>
              <a:buChar char="-"/>
            </a:pPr>
            <a:r>
              <a:rPr lang="fr-FR" altLang="fr-FR" sz="1800" dirty="0">
                <a:ea typeface="ＭＳ Ｐゴシック" panose="020B0600070205080204" pitchFamily="34" charset="-128"/>
              </a:rPr>
              <a:t>Position centrale dans les réseaux d’entreprise</a:t>
            </a:r>
          </a:p>
          <a:p>
            <a:pPr marL="457200" lvl="1" indent="0">
              <a:buNone/>
            </a:pPr>
            <a:endParaRPr lang="fr-FR" altLang="fr-FR" sz="1800"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Culture de « Forteresse des Alpes »</a:t>
            </a:r>
            <a:r>
              <a:rPr lang="en-US" dirty="0"/>
              <a:t> (Monks and Minow 2003: 320). </a:t>
            </a:r>
          </a:p>
          <a:p>
            <a:pPr marL="1200150" lvl="2" indent="-342900">
              <a:buFontTx/>
              <a:buChar char="-"/>
            </a:pPr>
            <a:r>
              <a:rPr lang="en-US" dirty="0"/>
              <a:t>Cadre legal de la </a:t>
            </a:r>
            <a:r>
              <a:rPr lang="en-US" dirty="0" err="1"/>
              <a:t>Vinkulierung</a:t>
            </a:r>
            <a:r>
              <a:rPr lang="en-US" dirty="0"/>
              <a:t> qui </a:t>
            </a:r>
            <a:r>
              <a:rPr lang="en-US" dirty="0" err="1"/>
              <a:t>limite</a:t>
            </a:r>
            <a:r>
              <a:rPr lang="en-US" dirty="0"/>
              <a:t> la </a:t>
            </a:r>
            <a:r>
              <a:rPr lang="en-US" dirty="0" err="1"/>
              <a:t>transférabilité</a:t>
            </a:r>
            <a:r>
              <a:rPr lang="en-US" dirty="0"/>
              <a:t> des actions (see Kaufmann and Kunz 2001 and </a:t>
            </a:r>
            <a:r>
              <a:rPr lang="en-US" dirty="0" err="1"/>
              <a:t>Kläy</a:t>
            </a:r>
            <a:r>
              <a:rPr lang="en-US" dirty="0"/>
              <a:t> 1997). Protection forte </a:t>
            </a:r>
            <a:r>
              <a:rPr lang="en-US" dirty="0" err="1"/>
              <a:t>contre</a:t>
            </a:r>
            <a:r>
              <a:rPr lang="en-US" dirty="0"/>
              <a:t> les </a:t>
            </a:r>
            <a:r>
              <a:rPr lang="en-US" dirty="0" err="1"/>
              <a:t>investisseurs</a:t>
            </a:r>
            <a:r>
              <a:rPr lang="en-US" dirty="0"/>
              <a:t> étrangers entre 1945 et 1991</a:t>
            </a:r>
            <a:endParaRPr lang="fr-CH" dirty="0"/>
          </a:p>
          <a:p>
            <a:pPr marL="1200150" lvl="2" indent="-342900">
              <a:buFontTx/>
              <a:buChar char="-"/>
            </a:pPr>
            <a:endParaRPr lang="fr-FR" altLang="fr-FR" sz="18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Mais déclin progressif à partir des années 1980</a:t>
            </a:r>
            <a:endParaRPr lang="fr-FR" altLang="fr-FR" sz="1800" dirty="0">
              <a:ea typeface="ＭＳ Ｐゴシック" panose="020B0600070205080204" pitchFamily="34" charset="-128"/>
            </a:endParaRPr>
          </a:p>
          <a:p>
            <a:pPr marL="1200150" lvl="2" indent="-342900">
              <a:buFontTx/>
              <a:buChar char="-"/>
            </a:pPr>
            <a:r>
              <a:rPr lang="fr-FR" altLang="fr-FR" sz="1800" dirty="0">
                <a:ea typeface="ＭＳ Ｐゴシック" panose="020B0600070205080204" pitchFamily="34" charset="-128"/>
              </a:rPr>
              <a:t>Déclin des </a:t>
            </a:r>
          </a:p>
          <a:p>
            <a:pPr marL="1200150" lvl="2" indent="-342900">
              <a:buFontTx/>
              <a:buChar char="-"/>
            </a:pPr>
            <a:r>
              <a:rPr lang="fr-FR" altLang="fr-FR" sz="1800" dirty="0">
                <a:ea typeface="ＭＳ Ｐゴシック" panose="020B0600070205080204" pitchFamily="34" charset="-128"/>
              </a:rPr>
              <a:t>Nouvelles règles de bonnes pratiques de gouvernance</a:t>
            </a:r>
          </a:p>
          <a:p>
            <a:pPr marL="1200150" lvl="2" indent="-342900">
              <a:buFontTx/>
              <a:buChar char="-"/>
            </a:pPr>
            <a:r>
              <a:rPr lang="fr-FR" altLang="fr-FR" sz="1800" dirty="0">
                <a:ea typeface="ＭＳ Ｐゴシック" panose="020B0600070205080204" pitchFamily="34" charset="-128"/>
              </a:rPr>
              <a:t>Certaines entreprises (banques) bloquent les recrutements militaires</a:t>
            </a: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eaLnBrk="1" hangingPunct="1">
              <a:lnSpc>
                <a:spcPct val="90000"/>
              </a:lnSpc>
              <a:buFont typeface="Wingdings" pitchFamily="2" charset="2"/>
              <a:buNone/>
            </a:pPr>
            <a:endParaRPr lang="fr-CH" altLang="fr-FR" sz="2000" b="1" dirty="0">
              <a:ea typeface="ＭＳ Ｐゴシック" panose="020B0600070205080204" pitchFamily="34" charset="-128"/>
            </a:endParaRPr>
          </a:p>
        </p:txBody>
      </p:sp>
      <p:sp>
        <p:nvSpPr>
          <p:cNvPr id="22531" name="Rectangle 4">
            <a:extLst>
              <a:ext uri="{FF2B5EF4-FFF2-40B4-BE49-F238E27FC236}">
                <a16:creationId xmlns:a16="http://schemas.microsoft.com/office/drawing/2014/main" id="{D9973354-E372-1D47-938D-2190B9AB9B77}"/>
              </a:ext>
            </a:extLst>
          </p:cNvPr>
          <p:cNvSpPr>
            <a:spLocks noGrp="1" noChangeArrowheads="1"/>
          </p:cNvSpPr>
          <p:nvPr>
            <p:ph type="title"/>
          </p:nvPr>
        </p:nvSpPr>
        <p:spPr>
          <a:xfrm>
            <a:off x="179388" y="333375"/>
            <a:ext cx="8856662" cy="401638"/>
          </a:xfrm>
        </p:spPr>
        <p:txBody>
          <a:bodyPr/>
          <a:lstStyle/>
          <a:p>
            <a:pPr marL="342900" indent="-342900" eaLnBrk="1" hangingPunct="1"/>
            <a:r>
              <a:rPr lang="fr-CH" altLang="fr-FR" sz="2400" dirty="0">
                <a:solidFill>
                  <a:schemeClr val="tx1"/>
                </a:solidFill>
                <a:ea typeface="ＭＳ Ｐゴシック" panose="020B0600070205080204" pitchFamily="34" charset="-128"/>
              </a:rPr>
              <a:t>UNE INSTITUTION DU </a:t>
            </a:r>
            <a:r>
              <a:rPr lang="fr-CH" altLang="fr-FR" sz="2400" dirty="0" err="1">
                <a:solidFill>
                  <a:schemeClr val="tx1"/>
                </a:solidFill>
                <a:ea typeface="ＭＳ Ｐゴシック" panose="020B0600070205080204" pitchFamily="34" charset="-128"/>
              </a:rPr>
              <a:t>XXeme</a:t>
            </a:r>
            <a:r>
              <a:rPr lang="fr-CH" altLang="fr-FR" sz="2400" dirty="0">
                <a:solidFill>
                  <a:schemeClr val="tx1"/>
                </a:solidFill>
                <a:ea typeface="ＭＳ Ｐゴシック" panose="020B0600070205080204" pitchFamily="34" charset="-128"/>
              </a:rPr>
              <a:t> SIECLE</a:t>
            </a:r>
            <a:endParaRPr lang="fr-FR" altLang="fr-FR" sz="2000"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212639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b="1"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top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Les évolutions historiques du profil des élites économiques suisses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«Capital militaire» et capitaux classiques des élites économiques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5. «Capital militaire» et mécanismes de production de confiance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6.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7. Discussion</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299054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9C6E4AEF-5644-70B4-280B-9850752B2227}"/>
              </a:ext>
            </a:extLst>
          </p:cNvPr>
          <p:cNvSpPr>
            <a:spLocks noGrp="1" noChangeArrowheads="1"/>
          </p:cNvSpPr>
          <p:nvPr>
            <p:ph type="sldNum" sz="quarter" idx="10"/>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H"/>
            </a:defPPr>
            <a:lvl1pPr algn="r" rtl="0" fontAlgn="base">
              <a:spcBef>
                <a:spcPct val="0"/>
              </a:spcBef>
              <a:spcAft>
                <a:spcPct val="0"/>
              </a:spcAft>
              <a:defRPr sz="1200" kern="1200">
                <a:solidFill>
                  <a:schemeClr val="tx1"/>
                </a:solidFill>
                <a:latin typeface="Garamond" panose="02020404030301010803" pitchFamily="18"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fld id="{63C73F50-A778-E04D-9FE4-269E68136A45}" type="slidenum">
              <a:rPr lang="fr-CH" altLang="fr-FR" smtClean="0"/>
              <a:pPr eaLnBrk="1" hangingPunct="1"/>
              <a:t>30</a:t>
            </a:fld>
            <a:endParaRPr lang="fr-CH" altLang="fr-FR" sz="1200">
              <a:latin typeface="Garamond" panose="02020404030301010803" pitchFamily="18" charset="0"/>
            </a:endParaRPr>
          </a:p>
        </p:txBody>
      </p:sp>
      <p:sp>
        <p:nvSpPr>
          <p:cNvPr id="36867" name="Titre 1">
            <a:extLst>
              <a:ext uri="{FF2B5EF4-FFF2-40B4-BE49-F238E27FC236}">
                <a16:creationId xmlns:a16="http://schemas.microsoft.com/office/drawing/2014/main" id="{6B2DE5DD-D69A-B25A-7000-F9FCE1B3C66D}"/>
              </a:ext>
            </a:extLst>
          </p:cNvPr>
          <p:cNvSpPr>
            <a:spLocks noGrp="1"/>
          </p:cNvSpPr>
          <p:nvPr>
            <p:ph type="title" idx="4294967295"/>
          </p:nvPr>
        </p:nvSpPr>
        <p:spPr bwMode="auto">
          <a:xfrm>
            <a:off x="685800" y="333375"/>
            <a:ext cx="7772400" cy="503238"/>
          </a:xfrm>
          <a:prstGeom prst="rect">
            <a:avLst/>
          </a:prstGeom>
          <a:solidFill>
            <a:srgbClr val="FFFFFF"/>
          </a:solidFill>
          <a:ln>
            <a:solidFill>
              <a:srgbClr val="000000"/>
            </a:solidFill>
            <a:miter lim="800000"/>
            <a:headEnd/>
            <a:tailEnd/>
          </a:ln>
        </p:spPr>
        <p:txBody>
          <a:bodyPr anchor="ctr"/>
          <a:lstStyle/>
          <a:p>
            <a:r>
              <a:rPr kumimoji="1" lang="fr-FR" altLang="fr-FR" sz="1800" b="1" dirty="0" err="1">
                <a:solidFill>
                  <a:schemeClr val="tx1"/>
                </a:solidFill>
                <a:ea typeface="ＭＳ Ｐゴシック" panose="020B0600070205080204" pitchFamily="34" charset="-128"/>
              </a:rPr>
              <a:t>Company</a:t>
            </a:r>
            <a:r>
              <a:rPr kumimoji="1" lang="fr-FR" altLang="fr-FR" sz="1800" b="1" dirty="0">
                <a:solidFill>
                  <a:schemeClr val="tx1"/>
                </a:solidFill>
                <a:ea typeface="ＭＳ Ｐゴシック" panose="020B0600070205080204" pitchFamily="34" charset="-128"/>
              </a:rPr>
              <a:t> network</a:t>
            </a:r>
            <a:r>
              <a:rPr kumimoji="1" lang="fr-CH" altLang="fr-FR" sz="1800" b="1" dirty="0">
                <a:solidFill>
                  <a:schemeClr val="tx1"/>
                </a:solidFill>
                <a:ea typeface="ＭＳ Ｐゴシック" panose="020B0600070205080204" pitchFamily="34" charset="-128"/>
              </a:rPr>
              <a:t> 1980</a:t>
            </a:r>
            <a:endParaRPr kumimoji="1" lang="fr-FR" altLang="fr-FR" sz="1400" b="1" dirty="0">
              <a:solidFill>
                <a:schemeClr val="tx1"/>
              </a:solidFill>
              <a:latin typeface="Calibri" panose="020F0502020204030204" pitchFamily="34" charset="0"/>
              <a:ea typeface="ＭＳ Ｐゴシック" panose="020B0600070205080204" pitchFamily="34" charset="-128"/>
            </a:endParaRPr>
          </a:p>
        </p:txBody>
      </p:sp>
      <p:sp>
        <p:nvSpPr>
          <p:cNvPr id="36868" name="Espace réservé du contenu 2">
            <a:extLst>
              <a:ext uri="{FF2B5EF4-FFF2-40B4-BE49-F238E27FC236}">
                <a16:creationId xmlns:a16="http://schemas.microsoft.com/office/drawing/2014/main" id="{B9E18354-6670-5D4B-1746-40DF4C610068}"/>
              </a:ext>
            </a:extLst>
          </p:cNvPr>
          <p:cNvSpPr>
            <a:spLocks noGrp="1"/>
          </p:cNvSpPr>
          <p:nvPr>
            <p:ph idx="4294967295"/>
          </p:nvPr>
        </p:nvSpPr>
        <p:spPr>
          <a:xfrm>
            <a:off x="685800" y="1346200"/>
            <a:ext cx="7772400" cy="5092700"/>
          </a:xfrm>
        </p:spPr>
        <p:txBody>
          <a:bodyPr/>
          <a:lstStyle/>
          <a:p>
            <a:pPr eaLnBrk="1" hangingPunct="1">
              <a:spcBef>
                <a:spcPct val="0"/>
              </a:spcBef>
              <a:buFontTx/>
              <a:buNone/>
            </a:pPr>
            <a:endParaRPr kumimoji="1" lang="fr-FR" altLang="fr-FR" sz="2300">
              <a:ea typeface="ＭＳ Ｐゴシック" panose="020B0600070205080204" pitchFamily="34" charset="-128"/>
            </a:endParaRPr>
          </a:p>
          <a:p>
            <a:pPr>
              <a:buFont typeface="Wingdings" pitchFamily="2" charset="2"/>
              <a:buNone/>
            </a:pPr>
            <a:endParaRPr lang="fr-FR" altLang="fr-FR" sz="2300">
              <a:ea typeface="ＭＳ Ｐゴシック" panose="020B0600070205080204" pitchFamily="34" charset="-128"/>
            </a:endParaRPr>
          </a:p>
        </p:txBody>
      </p:sp>
      <p:sp>
        <p:nvSpPr>
          <p:cNvPr id="36869" name="Espace réservé du numéro de diapositive 3">
            <a:extLst>
              <a:ext uri="{FF2B5EF4-FFF2-40B4-BE49-F238E27FC236}">
                <a16:creationId xmlns:a16="http://schemas.microsoft.com/office/drawing/2014/main" id="{30021619-913F-9077-5D53-2154D87A494A}"/>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10D183C-DF2A-8A4F-824F-824A73137847}" type="slidenum">
              <a:rPr lang="fr-FR" altLang="fr-FR" sz="1400"/>
              <a:pPr algn="r"/>
              <a:t>30</a:t>
            </a:fld>
            <a:endParaRPr lang="fr-FR" altLang="fr-FR" sz="1400"/>
          </a:p>
        </p:txBody>
      </p:sp>
      <p:pic>
        <p:nvPicPr>
          <p:cNvPr id="7" name="Picture 5" descr="ResEco2slices1980">
            <a:extLst>
              <a:ext uri="{FF2B5EF4-FFF2-40B4-BE49-F238E27FC236}">
                <a16:creationId xmlns:a16="http://schemas.microsoft.com/office/drawing/2014/main" id="{8946E4BE-E08C-291F-B1A3-16DA54476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458200" cy="588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EDC21812-AAE4-D3D5-7391-5718350ED44C}"/>
              </a:ext>
            </a:extLst>
          </p:cNvPr>
          <p:cNvSpPr>
            <a:spLocks noGrp="1" noChangeArrowheads="1"/>
          </p:cNvSpPr>
          <p:nvPr>
            <p:ph type="sldNum" sz="quarter" idx="10"/>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H"/>
            </a:defPPr>
            <a:lvl1pPr algn="r" rtl="0" fontAlgn="base">
              <a:spcBef>
                <a:spcPct val="0"/>
              </a:spcBef>
              <a:spcAft>
                <a:spcPct val="0"/>
              </a:spcAft>
              <a:defRPr sz="1200" kern="1200">
                <a:solidFill>
                  <a:schemeClr val="tx1"/>
                </a:solidFill>
                <a:latin typeface="Garamond" panose="02020404030301010803" pitchFamily="18"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fld id="{63C73F50-A778-E04D-9FE4-269E68136A45}" type="slidenum">
              <a:rPr lang="fr-CH" altLang="fr-FR" smtClean="0"/>
              <a:pPr eaLnBrk="1" hangingPunct="1"/>
              <a:t>31</a:t>
            </a:fld>
            <a:endParaRPr lang="fr-CH" altLang="fr-FR" sz="1200">
              <a:latin typeface="Garamond" panose="02020404030301010803" pitchFamily="18" charset="0"/>
            </a:endParaRPr>
          </a:p>
        </p:txBody>
      </p:sp>
      <p:sp>
        <p:nvSpPr>
          <p:cNvPr id="38915" name="Titre 1">
            <a:extLst>
              <a:ext uri="{FF2B5EF4-FFF2-40B4-BE49-F238E27FC236}">
                <a16:creationId xmlns:a16="http://schemas.microsoft.com/office/drawing/2014/main" id="{A3B1103F-2CB0-2528-5D3D-25B2FCA23361}"/>
              </a:ext>
            </a:extLst>
          </p:cNvPr>
          <p:cNvSpPr>
            <a:spLocks noGrp="1"/>
          </p:cNvSpPr>
          <p:nvPr>
            <p:ph type="title" idx="4294967295"/>
          </p:nvPr>
        </p:nvSpPr>
        <p:spPr bwMode="auto">
          <a:xfrm>
            <a:off x="685800" y="333375"/>
            <a:ext cx="7772400" cy="574675"/>
          </a:xfrm>
          <a:prstGeom prst="rect">
            <a:avLst/>
          </a:prstGeom>
          <a:solidFill>
            <a:srgbClr val="FFFFFF"/>
          </a:solidFill>
          <a:ln>
            <a:solidFill>
              <a:srgbClr val="000000"/>
            </a:solidFill>
            <a:miter lim="800000"/>
            <a:headEnd/>
            <a:tailEnd/>
          </a:ln>
        </p:spPr>
        <p:txBody>
          <a:bodyPr anchor="ctr"/>
          <a:lstStyle/>
          <a:p>
            <a:r>
              <a:rPr kumimoji="1" lang="fr-FR" altLang="fr-FR" sz="1800" dirty="0" err="1">
                <a:solidFill>
                  <a:schemeClr val="tx1"/>
                </a:solidFill>
                <a:ea typeface="ＭＳ Ｐゴシック" panose="020B0600070205080204" pitchFamily="34" charset="-128"/>
              </a:rPr>
              <a:t>Company</a:t>
            </a:r>
            <a:r>
              <a:rPr kumimoji="1" lang="fr-FR" altLang="fr-FR" sz="1800" b="1" dirty="0">
                <a:solidFill>
                  <a:schemeClr val="tx1"/>
                </a:solidFill>
                <a:ea typeface="ＭＳ Ｐゴシック" panose="020B0600070205080204" pitchFamily="34" charset="-128"/>
              </a:rPr>
              <a:t> network</a:t>
            </a:r>
            <a:r>
              <a:rPr kumimoji="1" lang="fr-CH" altLang="fr-FR" sz="1800" b="1" dirty="0">
                <a:solidFill>
                  <a:schemeClr val="tx1"/>
                </a:solidFill>
                <a:ea typeface="ＭＳ Ｐゴシック" panose="020B0600070205080204" pitchFamily="34" charset="-128"/>
              </a:rPr>
              <a:t> 2010</a:t>
            </a:r>
            <a:endParaRPr kumimoji="1" lang="fr-FR" altLang="fr-FR" sz="1400" b="1" dirty="0">
              <a:solidFill>
                <a:schemeClr val="tx1"/>
              </a:solidFill>
              <a:latin typeface="Calibri" panose="020F0502020204030204" pitchFamily="34" charset="0"/>
              <a:ea typeface="ＭＳ Ｐゴシック" panose="020B0600070205080204" pitchFamily="34" charset="-128"/>
            </a:endParaRPr>
          </a:p>
        </p:txBody>
      </p:sp>
      <p:sp>
        <p:nvSpPr>
          <p:cNvPr id="38916" name="Espace réservé du contenu 2">
            <a:extLst>
              <a:ext uri="{FF2B5EF4-FFF2-40B4-BE49-F238E27FC236}">
                <a16:creationId xmlns:a16="http://schemas.microsoft.com/office/drawing/2014/main" id="{E7484466-18D2-BC21-C7F2-0BEC3D62AFDE}"/>
              </a:ext>
            </a:extLst>
          </p:cNvPr>
          <p:cNvSpPr>
            <a:spLocks noGrp="1"/>
          </p:cNvSpPr>
          <p:nvPr>
            <p:ph idx="4294967295"/>
          </p:nvPr>
        </p:nvSpPr>
        <p:spPr>
          <a:xfrm>
            <a:off x="685800" y="1346200"/>
            <a:ext cx="7772400" cy="5092700"/>
          </a:xfrm>
        </p:spPr>
        <p:txBody>
          <a:bodyPr/>
          <a:lstStyle/>
          <a:p>
            <a:pPr eaLnBrk="1" hangingPunct="1">
              <a:spcBef>
                <a:spcPct val="0"/>
              </a:spcBef>
              <a:buFontTx/>
              <a:buNone/>
            </a:pPr>
            <a:endParaRPr kumimoji="1" lang="fr-FR" altLang="fr-FR" sz="2300">
              <a:ea typeface="ＭＳ Ｐゴシック" panose="020B0600070205080204" pitchFamily="34" charset="-128"/>
            </a:endParaRPr>
          </a:p>
          <a:p>
            <a:pPr>
              <a:buFont typeface="Wingdings" pitchFamily="2" charset="2"/>
              <a:buNone/>
            </a:pPr>
            <a:endParaRPr lang="fr-FR" altLang="fr-FR" sz="2300">
              <a:ea typeface="ＭＳ Ｐゴシック" panose="020B0600070205080204" pitchFamily="34" charset="-128"/>
            </a:endParaRPr>
          </a:p>
        </p:txBody>
      </p:sp>
      <p:sp>
        <p:nvSpPr>
          <p:cNvPr id="38917" name="Espace réservé du numéro de diapositive 3">
            <a:extLst>
              <a:ext uri="{FF2B5EF4-FFF2-40B4-BE49-F238E27FC236}">
                <a16:creationId xmlns:a16="http://schemas.microsoft.com/office/drawing/2014/main" id="{70C08447-7EAA-BB40-EE8B-1585B8701112}"/>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055B859-2BB2-EE4B-8B23-1A4527B9B0E7}" type="slidenum">
              <a:rPr lang="fr-FR" altLang="fr-FR" sz="1400"/>
              <a:pPr algn="r"/>
              <a:t>31</a:t>
            </a:fld>
            <a:endParaRPr lang="fr-FR" altLang="fr-FR" sz="1400"/>
          </a:p>
        </p:txBody>
      </p:sp>
      <p:pic>
        <p:nvPicPr>
          <p:cNvPr id="38918" name="Picture 5" descr="ResEco2slices2010">
            <a:extLst>
              <a:ext uri="{FF2B5EF4-FFF2-40B4-BE49-F238E27FC236}">
                <a16:creationId xmlns:a16="http://schemas.microsoft.com/office/drawing/2014/main" id="{0791A633-27BB-688E-1883-AEB0862C9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9000"/>
            <a:ext cx="9144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L’armée suisse: institution historique de formation-sélection des élites</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b="1" dirty="0"/>
              <a:t>4. Mécanismes de production de confiance </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5.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6. Discussion </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85169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79867F0-7F83-C74C-9283-A10E79773D6F}"/>
              </a:ext>
            </a:extLst>
          </p:cNvPr>
          <p:cNvSpPr>
            <a:spLocks noGrp="1"/>
          </p:cNvSpPr>
          <p:nvPr>
            <p:ph type="sldNum" sz="quarter" idx="10"/>
          </p:nvPr>
        </p:nvSpPr>
        <p:spPr bwMode="auto">
          <a:xfrm>
            <a:off x="6227763" y="6508750"/>
            <a:ext cx="431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r" rtl="0" eaLnBrk="1" fontAlgn="base" hangingPunct="1">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A90558E-3CA1-5F49-8370-DB11D4A36E7F}" type="slidenum">
              <a:rPr lang="fr-CH" altLang="fr-FR" smtClean="0"/>
              <a:pPr>
                <a:spcBef>
                  <a:spcPct val="0"/>
                </a:spcBef>
                <a:buClrTx/>
                <a:buSzTx/>
                <a:buFontTx/>
                <a:buNone/>
                <a:defRPr/>
              </a:pPr>
              <a:t>33</a:t>
            </a:fld>
            <a:endParaRPr lang="fr-CH" altLang="fr-FR" sz="1400"/>
          </a:p>
        </p:txBody>
      </p:sp>
      <p:sp>
        <p:nvSpPr>
          <p:cNvPr id="22530" name="Rectangle 3">
            <a:extLst>
              <a:ext uri="{FF2B5EF4-FFF2-40B4-BE49-F238E27FC236}">
                <a16:creationId xmlns:a16="http://schemas.microsoft.com/office/drawing/2014/main" id="{96C842CC-9A0D-0347-8D45-5CDB456AF4F2}"/>
              </a:ext>
            </a:extLst>
          </p:cNvPr>
          <p:cNvSpPr>
            <a:spLocks noGrp="1" noChangeArrowheads="1"/>
          </p:cNvSpPr>
          <p:nvPr>
            <p:ph type="body" idx="1"/>
          </p:nvPr>
        </p:nvSpPr>
        <p:spPr>
          <a:xfrm>
            <a:off x="250825" y="765175"/>
            <a:ext cx="8496300" cy="4525963"/>
          </a:xfrm>
        </p:spPr>
        <p:txBody>
          <a:bodyPr/>
          <a:lstStyle/>
          <a:p>
            <a:pPr marL="800100" lvl="1" indent="-342900">
              <a:buFontTx/>
              <a:buChar char="-"/>
            </a:pPr>
            <a:endParaRPr lang="fr-FR" altLang="fr-FR" sz="1800" b="1" dirty="0">
              <a:ea typeface="ＭＳ Ｐゴシック" panose="020B0600070205080204" pitchFamily="34" charset="-128"/>
            </a:endParaRPr>
          </a:p>
          <a:p>
            <a:pPr marL="457200" lvl="1" indent="0">
              <a:buNone/>
            </a:pPr>
            <a:endParaRPr lang="fr-FR" altLang="fr-FR" sz="18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Une culture commune : valeurs et compétences</a:t>
            </a:r>
          </a:p>
          <a:p>
            <a:pPr marL="800100" lvl="1" indent="-342900">
              <a:buFontTx/>
              <a:buChar char="-"/>
            </a:pPr>
            <a:endParaRPr lang="fr-FR" altLang="fr-FR" sz="18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Du capital social : un réseau puissant </a:t>
            </a:r>
          </a:p>
          <a:p>
            <a:pPr marL="457200" lvl="1" indent="0">
              <a:buNone/>
            </a:pPr>
            <a:endParaRPr lang="fr-FR" altLang="fr-FR" sz="1800" b="1" dirty="0">
              <a:ea typeface="ＭＳ Ｐゴシック" panose="020B0600070205080204" pitchFamily="34" charset="-128"/>
            </a:endParaRPr>
          </a:p>
          <a:p>
            <a:pPr marL="800100" lvl="1" indent="-342900">
              <a:buFontTx/>
              <a:buChar char="-"/>
            </a:pPr>
            <a:r>
              <a:rPr lang="fr-FR" altLang="fr-FR" sz="1800" b="1" dirty="0">
                <a:ea typeface="ＭＳ Ｐゴシック" panose="020B0600070205080204" pitchFamily="34" charset="-128"/>
              </a:rPr>
              <a:t>Du capital symbolique : le statut d’exclusivité</a:t>
            </a:r>
          </a:p>
          <a:p>
            <a:pPr marL="800100" lvl="1" indent="-342900">
              <a:buFontTx/>
              <a:buChar char="-"/>
            </a:pPr>
            <a:endParaRPr lang="fr-FR" altLang="fr-FR" sz="1800" b="1" dirty="0">
              <a:ea typeface="ＭＳ Ｐゴシック" panose="020B0600070205080204" pitchFamily="34" charset="-128"/>
            </a:endParaRPr>
          </a:p>
          <a:p>
            <a:pPr marL="800100" lvl="1" indent="-342900">
              <a:buFontTx/>
              <a:buChar char="-"/>
            </a:pPr>
            <a:endParaRPr lang="fr-FR" altLang="fr-FR" sz="1800" dirty="0">
              <a:ea typeface="ＭＳ Ｐゴシック" panose="020B0600070205080204" pitchFamily="34" charset="-128"/>
            </a:endParaRPr>
          </a:p>
          <a:p>
            <a:pPr marL="800100" lvl="1" indent="-342900">
              <a:buFontTx/>
              <a:buChar char="-"/>
            </a:pPr>
            <a:endParaRPr lang="fr-FR" altLang="fr-FR" sz="18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marL="800100" lvl="1" indent="-342900">
              <a:buFontTx/>
              <a:buChar char="-"/>
            </a:pPr>
            <a:endParaRPr lang="fr-FR" altLang="fr-FR" sz="2000" dirty="0">
              <a:ea typeface="ＭＳ Ｐゴシック" panose="020B0600070205080204" pitchFamily="34" charset="-128"/>
            </a:endParaRPr>
          </a:p>
          <a:p>
            <a:pPr eaLnBrk="1" hangingPunct="1">
              <a:lnSpc>
                <a:spcPct val="90000"/>
              </a:lnSpc>
              <a:buFont typeface="Wingdings" pitchFamily="2" charset="2"/>
              <a:buNone/>
            </a:pPr>
            <a:endParaRPr lang="fr-CH" altLang="fr-FR" sz="2000" b="1" dirty="0">
              <a:ea typeface="ＭＳ Ｐゴシック" panose="020B0600070205080204" pitchFamily="34" charset="-128"/>
            </a:endParaRPr>
          </a:p>
        </p:txBody>
      </p:sp>
      <p:sp>
        <p:nvSpPr>
          <p:cNvPr id="22531" name="Rectangle 4">
            <a:extLst>
              <a:ext uri="{FF2B5EF4-FFF2-40B4-BE49-F238E27FC236}">
                <a16:creationId xmlns:a16="http://schemas.microsoft.com/office/drawing/2014/main" id="{D9973354-E372-1D47-938D-2190B9AB9B77}"/>
              </a:ext>
            </a:extLst>
          </p:cNvPr>
          <p:cNvSpPr>
            <a:spLocks noGrp="1" noChangeArrowheads="1"/>
          </p:cNvSpPr>
          <p:nvPr>
            <p:ph type="title"/>
          </p:nvPr>
        </p:nvSpPr>
        <p:spPr>
          <a:xfrm>
            <a:off x="179388" y="333375"/>
            <a:ext cx="8856662" cy="401638"/>
          </a:xfrm>
        </p:spPr>
        <p:txBody>
          <a:bodyPr/>
          <a:lstStyle/>
          <a:p>
            <a:pPr marL="342900" indent="-342900" eaLnBrk="1" hangingPunct="1"/>
            <a:r>
              <a:rPr lang="fr-CH" altLang="fr-FR" sz="2400" dirty="0">
                <a:solidFill>
                  <a:schemeClr val="tx1"/>
                </a:solidFill>
                <a:ea typeface="ＭＳ Ｐゴシック" panose="020B0600070205080204" pitchFamily="34" charset="-128"/>
              </a:rPr>
              <a:t>Plusieurs mécanismes de production de confiance </a:t>
            </a:r>
            <a:endParaRPr lang="fr-FR" altLang="fr-FR" sz="2000"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174593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6FCBF73E-8604-6B44-86A2-A69DFBA60652}"/>
              </a:ext>
            </a:extLst>
          </p:cNvPr>
          <p:cNvGraphicFramePr>
            <a:graphicFrameLocks noGrp="1"/>
          </p:cNvGraphicFramePr>
          <p:nvPr/>
        </p:nvGraphicFramePr>
        <p:xfrm>
          <a:off x="287338" y="333375"/>
          <a:ext cx="8569326" cy="5491230"/>
        </p:xfrm>
        <a:graphic>
          <a:graphicData uri="http://schemas.openxmlformats.org/drawingml/2006/table">
            <a:tbl>
              <a:tblPr firstRow="1" bandRow="1">
                <a:tableStyleId>{7DF18680-E054-41AD-8BC1-D1AEF772440D}</a:tableStyleId>
              </a:tblPr>
              <a:tblGrid>
                <a:gridCol w="590703">
                  <a:extLst>
                    <a:ext uri="{9D8B030D-6E8A-4147-A177-3AD203B41FA5}">
                      <a16:colId xmlns:a16="http://schemas.microsoft.com/office/drawing/2014/main" val="3329641760"/>
                    </a:ext>
                  </a:extLst>
                </a:gridCol>
                <a:gridCol w="591034">
                  <a:extLst>
                    <a:ext uri="{9D8B030D-6E8A-4147-A177-3AD203B41FA5}">
                      <a16:colId xmlns:a16="http://schemas.microsoft.com/office/drawing/2014/main" val="1596508339"/>
                    </a:ext>
                  </a:extLst>
                </a:gridCol>
                <a:gridCol w="2922730">
                  <a:extLst>
                    <a:ext uri="{9D8B030D-6E8A-4147-A177-3AD203B41FA5}">
                      <a16:colId xmlns:a16="http://schemas.microsoft.com/office/drawing/2014/main" val="3319122829"/>
                    </a:ext>
                  </a:extLst>
                </a:gridCol>
                <a:gridCol w="1548459">
                  <a:extLst>
                    <a:ext uri="{9D8B030D-6E8A-4147-A177-3AD203B41FA5}">
                      <a16:colId xmlns:a16="http://schemas.microsoft.com/office/drawing/2014/main" val="987385957"/>
                    </a:ext>
                  </a:extLst>
                </a:gridCol>
                <a:gridCol w="2916400">
                  <a:extLst>
                    <a:ext uri="{9D8B030D-6E8A-4147-A177-3AD203B41FA5}">
                      <a16:colId xmlns:a16="http://schemas.microsoft.com/office/drawing/2014/main" val="2817759407"/>
                    </a:ext>
                  </a:extLst>
                </a:gridCol>
              </a:tblGrid>
              <a:tr h="370810">
                <a:tc>
                  <a:txBody>
                    <a:bodyPr/>
                    <a:lstStyle/>
                    <a:p>
                      <a:endParaRPr lang="fr-FR" sz="1600" dirty="0"/>
                    </a:p>
                  </a:txBody>
                  <a:tcPr marL="91447" marR="91447" marT="45716" marB="457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Age</a:t>
                      </a:r>
                    </a:p>
                  </a:txBody>
                  <a:tcPr marL="91447" marR="91447" marT="45716" marB="457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err="1"/>
                        <a:t>Academic</a:t>
                      </a:r>
                      <a:r>
                        <a:rPr lang="fr-FR" sz="1600" dirty="0"/>
                        <a:t> </a:t>
                      </a:r>
                      <a:r>
                        <a:rPr lang="fr-FR" sz="1600" dirty="0" err="1"/>
                        <a:t>education</a:t>
                      </a:r>
                      <a:endParaRPr lang="fr-FR" sz="1600" dirty="0"/>
                    </a:p>
                  </a:txBody>
                  <a:tcPr marL="91447" marR="91447" marT="45716" marB="45716"/>
                </a:tc>
                <a:tc>
                  <a:txBody>
                    <a:bodyPr/>
                    <a:lstStyle/>
                    <a:p>
                      <a:r>
                        <a:rPr lang="fr-FR" sz="1600" dirty="0" err="1"/>
                        <a:t>Military</a:t>
                      </a:r>
                      <a:r>
                        <a:rPr lang="fr-FR" sz="1600" dirty="0"/>
                        <a:t> </a:t>
                      </a:r>
                      <a:r>
                        <a:rPr lang="fr-FR" sz="1600" dirty="0" err="1"/>
                        <a:t>rank</a:t>
                      </a:r>
                      <a:endParaRPr lang="fr-FR" sz="1600" dirty="0"/>
                    </a:p>
                  </a:txBody>
                  <a:tcPr marL="91447" marR="91447" marT="45716" marB="45716"/>
                </a:tc>
                <a:tc>
                  <a:txBody>
                    <a:bodyPr/>
                    <a:lstStyle/>
                    <a:p>
                      <a:r>
                        <a:rPr lang="fr-FR" sz="1600" dirty="0" err="1"/>
                        <a:t>Civilian</a:t>
                      </a:r>
                      <a:r>
                        <a:rPr lang="fr-FR" sz="1600" dirty="0"/>
                        <a:t> </a:t>
                      </a:r>
                      <a:r>
                        <a:rPr lang="fr-FR" sz="1600" dirty="0" err="1"/>
                        <a:t>career</a:t>
                      </a:r>
                      <a:endParaRPr lang="fr-FR" sz="1600" dirty="0"/>
                    </a:p>
                  </a:txBody>
                  <a:tcPr marL="91447" marR="91447" marT="45716" marB="45716"/>
                </a:tc>
                <a:extLst>
                  <a:ext uri="{0D108BD9-81ED-4DB2-BD59-A6C34878D82A}">
                    <a16:rowId xmlns:a16="http://schemas.microsoft.com/office/drawing/2014/main" val="570777269"/>
                  </a:ext>
                </a:extLst>
              </a:tr>
              <a:tr h="579099">
                <a:tc>
                  <a:txBody>
                    <a:bodyPr/>
                    <a:lstStyle/>
                    <a:p>
                      <a:r>
                        <a:rPr lang="fr-FR" sz="1600" dirty="0"/>
                        <a:t>A</a:t>
                      </a:r>
                    </a:p>
                  </a:txBody>
                  <a:tcPr marL="91447" marR="91447" marT="45716" marB="45716"/>
                </a:tc>
                <a:tc>
                  <a:txBody>
                    <a:bodyPr/>
                    <a:lstStyle/>
                    <a:p>
                      <a:r>
                        <a:rPr lang="fr-FR" sz="1600" dirty="0"/>
                        <a:t>58</a:t>
                      </a:r>
                    </a:p>
                  </a:txBody>
                  <a:tcPr marL="91447" marR="91447" marT="45716" marB="45716"/>
                </a:tc>
                <a:tc>
                  <a:txBody>
                    <a:bodyPr/>
                    <a:lstStyle/>
                    <a:p>
                      <a:r>
                        <a:rPr lang="fr-FR" sz="1600" dirty="0"/>
                        <a:t>PhD </a:t>
                      </a:r>
                      <a:r>
                        <a:rPr lang="fr-FR" sz="1600" dirty="0" err="1"/>
                        <a:t>Economics</a:t>
                      </a:r>
                      <a:r>
                        <a:rPr lang="fr-FR" sz="1600" dirty="0"/>
                        <a:t>/Management</a:t>
                      </a:r>
                    </a:p>
                  </a:txBody>
                  <a:tcPr marL="91447" marR="91447" marT="45716" marB="45716"/>
                </a:tc>
                <a:tc>
                  <a:txBody>
                    <a:bodyPr/>
                    <a:lstStyle/>
                    <a:p>
                      <a:r>
                        <a:rPr lang="fr-FR" sz="1600" dirty="0"/>
                        <a:t>Brigadier General</a:t>
                      </a:r>
                    </a:p>
                  </a:txBody>
                  <a:tcPr marL="91447" marR="91447" marT="45716" marB="45716"/>
                </a:tc>
                <a:tc>
                  <a:txBody>
                    <a:bodyPr/>
                    <a:lstStyle/>
                    <a:p>
                      <a:r>
                        <a:rPr lang="fr-FR" sz="1600" dirty="0"/>
                        <a:t>Professor – </a:t>
                      </a:r>
                      <a:r>
                        <a:rPr lang="fr-FR" sz="1600" dirty="0" err="1"/>
                        <a:t>Member</a:t>
                      </a:r>
                      <a:r>
                        <a:rPr lang="fr-FR" sz="1600" dirty="0"/>
                        <a:t> of </a:t>
                      </a:r>
                      <a:r>
                        <a:rPr lang="fr-FR" sz="1600" dirty="0" err="1"/>
                        <a:t>BoDs</a:t>
                      </a:r>
                      <a:endParaRPr lang="fr-FR" sz="1600" dirty="0"/>
                    </a:p>
                  </a:txBody>
                  <a:tcPr marL="91447" marR="91447" marT="45716" marB="45716"/>
                </a:tc>
                <a:extLst>
                  <a:ext uri="{0D108BD9-81ED-4DB2-BD59-A6C34878D82A}">
                    <a16:rowId xmlns:a16="http://schemas.microsoft.com/office/drawing/2014/main" val="1051170895"/>
                  </a:ext>
                </a:extLst>
              </a:tr>
              <a:tr h="370810">
                <a:tc>
                  <a:txBody>
                    <a:bodyPr/>
                    <a:lstStyle/>
                    <a:p>
                      <a:r>
                        <a:rPr lang="fr-FR" sz="1600" dirty="0"/>
                        <a:t>B</a:t>
                      </a:r>
                    </a:p>
                  </a:txBody>
                  <a:tcPr marL="91447" marR="91447" marT="45716" marB="45716"/>
                </a:tc>
                <a:tc>
                  <a:txBody>
                    <a:bodyPr/>
                    <a:lstStyle/>
                    <a:p>
                      <a:r>
                        <a:rPr lang="fr-FR" sz="1600" dirty="0"/>
                        <a:t>60</a:t>
                      </a:r>
                    </a:p>
                  </a:txBody>
                  <a:tcPr marL="91447" marR="91447" marT="45716" marB="45716"/>
                </a:tc>
                <a:tc>
                  <a:txBody>
                    <a:bodyPr/>
                    <a:lstStyle/>
                    <a:p>
                      <a:r>
                        <a:rPr lang="fr-FR" sz="1600" dirty="0"/>
                        <a:t>Law</a:t>
                      </a:r>
                    </a:p>
                  </a:txBody>
                  <a:tcPr marL="91447" marR="91447" marT="45716" marB="45716"/>
                </a:tc>
                <a:tc>
                  <a:txBody>
                    <a:bodyPr/>
                    <a:lstStyle/>
                    <a:p>
                      <a:r>
                        <a:rPr lang="fr-FR" sz="1600" dirty="0"/>
                        <a:t>Colonel GS</a:t>
                      </a:r>
                    </a:p>
                  </a:txBody>
                  <a:tcPr marL="91447" marR="91447" marT="45716" marB="45716"/>
                </a:tc>
                <a:tc>
                  <a:txBody>
                    <a:bodyPr/>
                    <a:lstStyle/>
                    <a:p>
                      <a:r>
                        <a:rPr lang="fr-FR" sz="1600" dirty="0" err="1"/>
                        <a:t>Director</a:t>
                      </a:r>
                      <a:r>
                        <a:rPr lang="fr-FR" sz="1600" dirty="0"/>
                        <a:t> </a:t>
                      </a:r>
                      <a:r>
                        <a:rPr lang="fr-FR" sz="1600" dirty="0" err="1"/>
                        <a:t>Insurance</a:t>
                      </a:r>
                      <a:endParaRPr lang="fr-FR" sz="1600" dirty="0"/>
                    </a:p>
                  </a:txBody>
                  <a:tcPr marL="91447" marR="91447" marT="45716" marB="45716"/>
                </a:tc>
                <a:extLst>
                  <a:ext uri="{0D108BD9-81ED-4DB2-BD59-A6C34878D82A}">
                    <a16:rowId xmlns:a16="http://schemas.microsoft.com/office/drawing/2014/main" val="960457911"/>
                  </a:ext>
                </a:extLst>
              </a:tr>
              <a:tr h="370810">
                <a:tc>
                  <a:txBody>
                    <a:bodyPr/>
                    <a:lstStyle/>
                    <a:p>
                      <a:r>
                        <a:rPr lang="fr-FR" sz="1600" dirty="0"/>
                        <a:t>C</a:t>
                      </a:r>
                    </a:p>
                  </a:txBody>
                  <a:tcPr marL="91447" marR="91447" marT="45716" marB="45716"/>
                </a:tc>
                <a:tc>
                  <a:txBody>
                    <a:bodyPr/>
                    <a:lstStyle/>
                    <a:p>
                      <a:r>
                        <a:rPr lang="fr-FR" sz="1600" dirty="0"/>
                        <a:t>60</a:t>
                      </a:r>
                    </a:p>
                  </a:txBody>
                  <a:tcPr marL="91447" marR="91447" marT="45716" marB="45716"/>
                </a:tc>
                <a:tc>
                  <a:txBody>
                    <a:bodyPr/>
                    <a:lstStyle/>
                    <a:p>
                      <a:r>
                        <a:rPr lang="fr-FR" sz="1600" dirty="0"/>
                        <a:t>Management</a:t>
                      </a:r>
                    </a:p>
                  </a:txBody>
                  <a:tcPr marL="91447" marR="91447" marT="45716" marB="45716"/>
                </a:tc>
                <a:tc>
                  <a:txBody>
                    <a:bodyPr/>
                    <a:lstStyle/>
                    <a:p>
                      <a:r>
                        <a:rPr lang="fr-FR" sz="1600" dirty="0"/>
                        <a:t>Colonel GS</a:t>
                      </a:r>
                    </a:p>
                  </a:txBody>
                  <a:tcPr marL="91447" marR="91447" marT="45716" marB="45716"/>
                </a:tc>
                <a:tc>
                  <a:txBody>
                    <a:bodyPr/>
                    <a:lstStyle/>
                    <a:p>
                      <a:r>
                        <a:rPr lang="fr-FR" sz="1600" dirty="0"/>
                        <a:t>CEO SME</a:t>
                      </a:r>
                    </a:p>
                  </a:txBody>
                  <a:tcPr marL="91447" marR="91447" marT="45716" marB="45716"/>
                </a:tc>
                <a:extLst>
                  <a:ext uri="{0D108BD9-81ED-4DB2-BD59-A6C34878D82A}">
                    <a16:rowId xmlns:a16="http://schemas.microsoft.com/office/drawing/2014/main" val="3746466438"/>
                  </a:ext>
                </a:extLst>
              </a:tr>
              <a:tr h="579099">
                <a:tc>
                  <a:txBody>
                    <a:bodyPr/>
                    <a:lstStyle/>
                    <a:p>
                      <a:r>
                        <a:rPr lang="fr-FR" sz="1600" dirty="0"/>
                        <a:t>D</a:t>
                      </a:r>
                    </a:p>
                  </a:txBody>
                  <a:tcPr marL="91447" marR="91447" marT="45716" marB="45716"/>
                </a:tc>
                <a:tc>
                  <a:txBody>
                    <a:bodyPr/>
                    <a:lstStyle/>
                    <a:p>
                      <a:r>
                        <a:rPr lang="fr-FR" sz="1600" dirty="0"/>
                        <a:t>66</a:t>
                      </a:r>
                    </a:p>
                  </a:txBody>
                  <a:tcPr marL="91447" marR="91447" marT="45716" marB="45716"/>
                </a:tc>
                <a:tc>
                  <a:txBody>
                    <a:bodyPr/>
                    <a:lstStyle/>
                    <a:p>
                      <a:r>
                        <a:rPr lang="fr-FR" sz="1600" dirty="0"/>
                        <a:t>Law</a:t>
                      </a:r>
                    </a:p>
                  </a:txBody>
                  <a:tcPr marL="91447" marR="91447" marT="45716" marB="45716"/>
                </a:tc>
                <a:tc>
                  <a:txBody>
                    <a:bodyPr/>
                    <a:lstStyle/>
                    <a:p>
                      <a:r>
                        <a:rPr lang="fr-FR" sz="1600" dirty="0" err="1"/>
                        <a:t>Lt</a:t>
                      </a:r>
                      <a:r>
                        <a:rPr lang="fr-FR" sz="1600" dirty="0"/>
                        <a:t> Colonel</a:t>
                      </a:r>
                    </a:p>
                  </a:txBody>
                  <a:tcPr marL="91447" marR="91447" marT="45716" marB="45716"/>
                </a:tc>
                <a:tc>
                  <a:txBody>
                    <a:bodyPr/>
                    <a:lstStyle/>
                    <a:p>
                      <a:r>
                        <a:rPr lang="fr-FR" sz="1600" dirty="0"/>
                        <a:t>Commander Cantonal Police - Consultant</a:t>
                      </a:r>
                    </a:p>
                  </a:txBody>
                  <a:tcPr marL="91447" marR="91447" marT="45716" marB="45716"/>
                </a:tc>
                <a:extLst>
                  <a:ext uri="{0D108BD9-81ED-4DB2-BD59-A6C34878D82A}">
                    <a16:rowId xmlns:a16="http://schemas.microsoft.com/office/drawing/2014/main" val="3776458351"/>
                  </a:ext>
                </a:extLst>
              </a:tr>
              <a:tr h="370810">
                <a:tc>
                  <a:txBody>
                    <a:bodyPr/>
                    <a:lstStyle/>
                    <a:p>
                      <a:r>
                        <a:rPr lang="fr-FR" sz="1600" dirty="0"/>
                        <a:t>E</a:t>
                      </a:r>
                    </a:p>
                  </a:txBody>
                  <a:tcPr marL="91447" marR="91447" marT="45716" marB="45716"/>
                </a:tc>
                <a:tc>
                  <a:txBody>
                    <a:bodyPr/>
                    <a:lstStyle/>
                    <a:p>
                      <a:r>
                        <a:rPr lang="fr-FR" sz="1600" dirty="0"/>
                        <a:t>46</a:t>
                      </a:r>
                    </a:p>
                  </a:txBody>
                  <a:tcPr marL="91447" marR="91447" marT="45716" marB="45716"/>
                </a:tc>
                <a:tc>
                  <a:txBody>
                    <a:bodyPr/>
                    <a:lstStyle/>
                    <a:p>
                      <a:r>
                        <a:rPr lang="fr-FR" sz="1600" dirty="0"/>
                        <a:t>Engineering - Management </a:t>
                      </a:r>
                    </a:p>
                  </a:txBody>
                  <a:tcPr marL="91447" marR="91447" marT="45716" marB="45716"/>
                </a:tc>
                <a:tc>
                  <a:txBody>
                    <a:bodyPr/>
                    <a:lstStyle/>
                    <a:p>
                      <a:r>
                        <a:rPr lang="fr-FR" sz="1600" dirty="0"/>
                        <a:t>Colonel GS</a:t>
                      </a:r>
                    </a:p>
                  </a:txBody>
                  <a:tcPr marL="91447" marR="91447" marT="45716" marB="45716"/>
                </a:tc>
                <a:tc>
                  <a:txBody>
                    <a:bodyPr/>
                    <a:lstStyle/>
                    <a:p>
                      <a:r>
                        <a:rPr lang="fr-FR" sz="1600" dirty="0"/>
                        <a:t>CEO international SME</a:t>
                      </a:r>
                    </a:p>
                  </a:txBody>
                  <a:tcPr marL="91447" marR="91447" marT="45716" marB="45716"/>
                </a:tc>
                <a:extLst>
                  <a:ext uri="{0D108BD9-81ED-4DB2-BD59-A6C34878D82A}">
                    <a16:rowId xmlns:a16="http://schemas.microsoft.com/office/drawing/2014/main" val="4278423637"/>
                  </a:ext>
                </a:extLst>
              </a:tr>
              <a:tr h="579099">
                <a:tc>
                  <a:txBody>
                    <a:bodyPr/>
                    <a:lstStyle/>
                    <a:p>
                      <a:r>
                        <a:rPr lang="fr-FR" sz="1600" dirty="0"/>
                        <a:t>F</a:t>
                      </a:r>
                    </a:p>
                  </a:txBody>
                  <a:tcPr marL="91447" marR="91447" marT="45716" marB="45716"/>
                </a:tc>
                <a:tc>
                  <a:txBody>
                    <a:bodyPr/>
                    <a:lstStyle/>
                    <a:p>
                      <a:r>
                        <a:rPr lang="fr-FR" sz="1600" dirty="0"/>
                        <a:t>49</a:t>
                      </a:r>
                    </a:p>
                  </a:txBody>
                  <a:tcPr marL="91447" marR="91447" marT="45716" marB="45716"/>
                </a:tc>
                <a:tc>
                  <a:txBody>
                    <a:bodyPr/>
                    <a:lstStyle/>
                    <a:p>
                      <a:r>
                        <a:rPr lang="fr-FR" sz="1600" dirty="0"/>
                        <a:t>Engineering ETH/ MBA INSEAD</a:t>
                      </a:r>
                    </a:p>
                  </a:txBody>
                  <a:tcPr marL="91447" marR="91447" marT="45716" marB="45716"/>
                </a:tc>
                <a:tc>
                  <a:txBody>
                    <a:bodyPr/>
                    <a:lstStyle/>
                    <a:p>
                      <a:r>
                        <a:rPr lang="fr-FR" sz="1600" dirty="0"/>
                        <a:t>Colonel GS</a:t>
                      </a:r>
                    </a:p>
                  </a:txBody>
                  <a:tcPr marL="91447" marR="91447" marT="45716" marB="45716"/>
                </a:tc>
                <a:tc>
                  <a:txBody>
                    <a:bodyPr/>
                    <a:lstStyle/>
                    <a:p>
                      <a:r>
                        <a:rPr lang="fr-FR" sz="1600" dirty="0" err="1"/>
                        <a:t>Board</a:t>
                      </a:r>
                      <a:r>
                        <a:rPr lang="fr-FR" sz="1600" dirty="0"/>
                        <a:t> </a:t>
                      </a:r>
                      <a:r>
                        <a:rPr lang="fr-FR" sz="1600" dirty="0" err="1"/>
                        <a:t>president</a:t>
                      </a:r>
                      <a:r>
                        <a:rPr lang="fr-FR" sz="1600" dirty="0"/>
                        <a:t> SME</a:t>
                      </a:r>
                    </a:p>
                    <a:p>
                      <a:r>
                        <a:rPr lang="fr-FR" sz="1600" dirty="0" err="1"/>
                        <a:t>Member</a:t>
                      </a:r>
                      <a:r>
                        <a:rPr lang="fr-FR" sz="1600" dirty="0"/>
                        <a:t> of </a:t>
                      </a:r>
                      <a:r>
                        <a:rPr lang="fr-FR" sz="1600" dirty="0" err="1"/>
                        <a:t>BoDs</a:t>
                      </a:r>
                      <a:endParaRPr lang="fr-FR" sz="1600" dirty="0"/>
                    </a:p>
                  </a:txBody>
                  <a:tcPr marL="91447" marR="91447" marT="45716" marB="45716"/>
                </a:tc>
                <a:extLst>
                  <a:ext uri="{0D108BD9-81ED-4DB2-BD59-A6C34878D82A}">
                    <a16:rowId xmlns:a16="http://schemas.microsoft.com/office/drawing/2014/main" val="890314311"/>
                  </a:ext>
                </a:extLst>
              </a:tr>
              <a:tr h="370810">
                <a:tc>
                  <a:txBody>
                    <a:bodyPr/>
                    <a:lstStyle/>
                    <a:p>
                      <a:r>
                        <a:rPr lang="fr-FR" sz="1600" dirty="0"/>
                        <a:t>G</a:t>
                      </a:r>
                    </a:p>
                  </a:txBody>
                  <a:tcPr marL="91447" marR="91447" marT="45716" marB="45716"/>
                </a:tc>
                <a:tc>
                  <a:txBody>
                    <a:bodyPr/>
                    <a:lstStyle/>
                    <a:p>
                      <a:r>
                        <a:rPr lang="fr-FR" sz="1600" dirty="0"/>
                        <a:t>56</a:t>
                      </a:r>
                    </a:p>
                  </a:txBody>
                  <a:tcPr marL="91447" marR="91447" marT="45716" marB="45716"/>
                </a:tc>
                <a:tc>
                  <a:txBody>
                    <a:bodyPr/>
                    <a:lstStyle/>
                    <a:p>
                      <a:r>
                        <a:rPr lang="fr-FR" sz="1600" dirty="0"/>
                        <a:t>Law</a:t>
                      </a:r>
                    </a:p>
                  </a:txBody>
                  <a:tcPr marL="91447" marR="91447" marT="45716" marB="457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Colonel GS</a:t>
                      </a:r>
                    </a:p>
                  </a:txBody>
                  <a:tcPr marL="91447" marR="91447" marT="45716" marB="45716"/>
                </a:tc>
                <a:tc>
                  <a:txBody>
                    <a:bodyPr/>
                    <a:lstStyle/>
                    <a:p>
                      <a:r>
                        <a:rPr lang="fr-FR" sz="1600" dirty="0" err="1"/>
                        <a:t>Board</a:t>
                      </a:r>
                      <a:r>
                        <a:rPr lang="fr-FR" sz="1600" dirty="0"/>
                        <a:t> </a:t>
                      </a:r>
                      <a:r>
                        <a:rPr lang="fr-FR" sz="1600" dirty="0" err="1"/>
                        <a:t>president</a:t>
                      </a:r>
                      <a:r>
                        <a:rPr lang="fr-FR" sz="1600" dirty="0"/>
                        <a:t> </a:t>
                      </a:r>
                      <a:r>
                        <a:rPr lang="fr-FR" sz="1600" dirty="0" err="1"/>
                        <a:t>private</a:t>
                      </a:r>
                      <a:r>
                        <a:rPr lang="fr-FR" sz="1600" dirty="0"/>
                        <a:t> </a:t>
                      </a:r>
                      <a:r>
                        <a:rPr lang="fr-FR" sz="1600" dirty="0" err="1"/>
                        <a:t>bank</a:t>
                      </a:r>
                      <a:endParaRPr lang="fr-FR" sz="1600" dirty="0"/>
                    </a:p>
                  </a:txBody>
                  <a:tcPr marL="91447" marR="91447" marT="45716" marB="45716"/>
                </a:tc>
                <a:extLst>
                  <a:ext uri="{0D108BD9-81ED-4DB2-BD59-A6C34878D82A}">
                    <a16:rowId xmlns:a16="http://schemas.microsoft.com/office/drawing/2014/main" val="2740451379"/>
                  </a:ext>
                </a:extLst>
              </a:tr>
              <a:tr h="370810">
                <a:tc>
                  <a:txBody>
                    <a:bodyPr/>
                    <a:lstStyle/>
                    <a:p>
                      <a:r>
                        <a:rPr lang="fr-FR" sz="1600" dirty="0"/>
                        <a:t>H</a:t>
                      </a:r>
                    </a:p>
                  </a:txBody>
                  <a:tcPr marL="91447" marR="91447" marT="45716" marB="45716"/>
                </a:tc>
                <a:tc>
                  <a:txBody>
                    <a:bodyPr/>
                    <a:lstStyle/>
                    <a:p>
                      <a:r>
                        <a:rPr lang="fr-FR" sz="1600" dirty="0"/>
                        <a:t>55</a:t>
                      </a:r>
                    </a:p>
                  </a:txBody>
                  <a:tcPr marL="91447" marR="91447" marT="45716" marB="45716"/>
                </a:tc>
                <a:tc>
                  <a:txBody>
                    <a:bodyPr/>
                    <a:lstStyle/>
                    <a:p>
                      <a:r>
                        <a:rPr lang="fr-FR" sz="1600" dirty="0"/>
                        <a:t>Engineering – MBA INSEAD</a:t>
                      </a:r>
                    </a:p>
                  </a:txBody>
                  <a:tcPr marL="91447" marR="91447" marT="45716" marB="457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Colonel GS</a:t>
                      </a:r>
                    </a:p>
                  </a:txBody>
                  <a:tcPr marL="91447" marR="91447" marT="45716" marB="45716"/>
                </a:tc>
                <a:tc>
                  <a:txBody>
                    <a:bodyPr/>
                    <a:lstStyle/>
                    <a:p>
                      <a:r>
                        <a:rPr lang="fr-FR" sz="1600" dirty="0"/>
                        <a:t>CEO  - </a:t>
                      </a:r>
                      <a:r>
                        <a:rPr lang="fr-FR" sz="1600" dirty="0" err="1"/>
                        <a:t>Member</a:t>
                      </a:r>
                      <a:r>
                        <a:rPr lang="fr-FR" sz="1600" dirty="0"/>
                        <a:t> of </a:t>
                      </a:r>
                      <a:r>
                        <a:rPr lang="fr-FR" sz="1600" dirty="0" err="1"/>
                        <a:t>BoDs</a:t>
                      </a:r>
                      <a:endParaRPr lang="fr-FR" sz="1600" dirty="0"/>
                    </a:p>
                  </a:txBody>
                  <a:tcPr marL="91447" marR="91447" marT="45716" marB="45716"/>
                </a:tc>
                <a:extLst>
                  <a:ext uri="{0D108BD9-81ED-4DB2-BD59-A6C34878D82A}">
                    <a16:rowId xmlns:a16="http://schemas.microsoft.com/office/drawing/2014/main" val="1073502046"/>
                  </a:ext>
                </a:extLst>
              </a:tr>
              <a:tr h="370810">
                <a:tc>
                  <a:txBody>
                    <a:bodyPr/>
                    <a:lstStyle/>
                    <a:p>
                      <a:r>
                        <a:rPr lang="fr-FR" sz="1600" dirty="0"/>
                        <a:t>I</a:t>
                      </a:r>
                    </a:p>
                  </a:txBody>
                  <a:tcPr marL="91447" marR="91447" marT="45716" marB="45716"/>
                </a:tc>
                <a:tc>
                  <a:txBody>
                    <a:bodyPr/>
                    <a:lstStyle/>
                    <a:p>
                      <a:r>
                        <a:rPr lang="fr-FR" sz="1600" dirty="0"/>
                        <a:t>52</a:t>
                      </a:r>
                    </a:p>
                  </a:txBody>
                  <a:tcPr marL="91447" marR="91447" marT="45716" marB="45716"/>
                </a:tc>
                <a:tc>
                  <a:txBody>
                    <a:bodyPr/>
                    <a:lstStyle/>
                    <a:p>
                      <a:r>
                        <a:rPr lang="fr-FR" sz="1600" dirty="0"/>
                        <a:t>Management</a:t>
                      </a:r>
                    </a:p>
                  </a:txBody>
                  <a:tcPr marL="91447" marR="91447" marT="45716" marB="45716"/>
                </a:tc>
                <a:tc>
                  <a:txBody>
                    <a:bodyPr/>
                    <a:lstStyle/>
                    <a:p>
                      <a:r>
                        <a:rPr lang="fr-FR" sz="1600" dirty="0"/>
                        <a:t>Colonel</a:t>
                      </a:r>
                    </a:p>
                  </a:txBody>
                  <a:tcPr marL="91447" marR="91447" marT="45716" marB="45716"/>
                </a:tc>
                <a:tc>
                  <a:txBody>
                    <a:bodyPr/>
                    <a:lstStyle/>
                    <a:p>
                      <a:r>
                        <a:rPr lang="fr-FR" sz="1600" dirty="0"/>
                        <a:t>Consultant – </a:t>
                      </a:r>
                      <a:r>
                        <a:rPr lang="fr-FR" sz="1600" dirty="0" err="1"/>
                        <a:t>Member</a:t>
                      </a:r>
                      <a:r>
                        <a:rPr lang="fr-FR" sz="1600" dirty="0"/>
                        <a:t> of </a:t>
                      </a:r>
                      <a:r>
                        <a:rPr lang="fr-FR" sz="1600" dirty="0" err="1"/>
                        <a:t>BoDs</a:t>
                      </a:r>
                      <a:endParaRPr lang="fr-FR" sz="1600" dirty="0"/>
                    </a:p>
                  </a:txBody>
                  <a:tcPr marL="91447" marR="91447" marT="45716" marB="45716"/>
                </a:tc>
                <a:extLst>
                  <a:ext uri="{0D108BD9-81ED-4DB2-BD59-A6C34878D82A}">
                    <a16:rowId xmlns:a16="http://schemas.microsoft.com/office/drawing/2014/main" val="662403847"/>
                  </a:ext>
                </a:extLst>
              </a:tr>
              <a:tr h="579099">
                <a:tc>
                  <a:txBody>
                    <a:bodyPr/>
                    <a:lstStyle/>
                    <a:p>
                      <a:r>
                        <a:rPr lang="fr-FR" sz="1600" dirty="0"/>
                        <a:t>J</a:t>
                      </a:r>
                    </a:p>
                  </a:txBody>
                  <a:tcPr marL="91447" marR="91447" marT="45716" marB="45716"/>
                </a:tc>
                <a:tc>
                  <a:txBody>
                    <a:bodyPr/>
                    <a:lstStyle/>
                    <a:p>
                      <a:r>
                        <a:rPr lang="fr-FR" sz="1600" dirty="0"/>
                        <a:t>57</a:t>
                      </a:r>
                    </a:p>
                  </a:txBody>
                  <a:tcPr marL="91447" marR="91447" marT="45716" marB="45716"/>
                </a:tc>
                <a:tc>
                  <a:txBody>
                    <a:bodyPr/>
                    <a:lstStyle/>
                    <a:p>
                      <a:r>
                        <a:rPr lang="fr-FR" sz="1600" dirty="0"/>
                        <a:t>PhD Management</a:t>
                      </a:r>
                    </a:p>
                  </a:txBody>
                  <a:tcPr marL="91447" marR="91447" marT="45716" marB="45716"/>
                </a:tc>
                <a:tc>
                  <a:txBody>
                    <a:bodyPr/>
                    <a:lstStyle/>
                    <a:p>
                      <a:r>
                        <a:rPr lang="fr-FR" sz="1600" dirty="0"/>
                        <a:t>Brigadier General</a:t>
                      </a:r>
                    </a:p>
                  </a:txBody>
                  <a:tcPr marL="91447" marR="91447" marT="45716" marB="45716"/>
                </a:tc>
                <a:tc>
                  <a:txBody>
                    <a:bodyPr/>
                    <a:lstStyle/>
                    <a:p>
                      <a:r>
                        <a:rPr lang="fr-FR" sz="1600" dirty="0"/>
                        <a:t>Professor -  </a:t>
                      </a:r>
                      <a:r>
                        <a:rPr lang="fr-FR" sz="1600" dirty="0" err="1"/>
                        <a:t>Member</a:t>
                      </a:r>
                      <a:r>
                        <a:rPr lang="fr-FR" sz="1600" dirty="0"/>
                        <a:t> of </a:t>
                      </a:r>
                      <a:r>
                        <a:rPr lang="fr-FR" sz="1600" dirty="0" err="1"/>
                        <a:t>BoDs</a:t>
                      </a:r>
                      <a:endParaRPr lang="fr-FR" sz="1600" dirty="0"/>
                    </a:p>
                  </a:txBody>
                  <a:tcPr marL="91447" marR="91447" marT="45716" marB="45716"/>
                </a:tc>
                <a:extLst>
                  <a:ext uri="{0D108BD9-81ED-4DB2-BD59-A6C34878D82A}">
                    <a16:rowId xmlns:a16="http://schemas.microsoft.com/office/drawing/2014/main" val="3041144633"/>
                  </a:ext>
                </a:extLst>
              </a:tr>
              <a:tr h="579099">
                <a:tc>
                  <a:txBody>
                    <a:bodyPr/>
                    <a:lstStyle/>
                    <a:p>
                      <a:r>
                        <a:rPr lang="fr-FR" sz="1600" dirty="0"/>
                        <a:t>K</a:t>
                      </a:r>
                    </a:p>
                  </a:txBody>
                  <a:tcPr marL="91447" marR="91447" marT="45716" marB="45716"/>
                </a:tc>
                <a:tc>
                  <a:txBody>
                    <a:bodyPr/>
                    <a:lstStyle/>
                    <a:p>
                      <a:r>
                        <a:rPr lang="fr-FR" sz="1600" dirty="0"/>
                        <a:t>62</a:t>
                      </a:r>
                    </a:p>
                  </a:txBody>
                  <a:tcPr marL="91447" marR="91447" marT="45716" marB="45716"/>
                </a:tc>
                <a:tc>
                  <a:txBody>
                    <a:bodyPr/>
                    <a:lstStyle/>
                    <a:p>
                      <a:r>
                        <a:rPr lang="fr-FR" sz="1600" dirty="0"/>
                        <a:t>Engineering</a:t>
                      </a:r>
                    </a:p>
                  </a:txBody>
                  <a:tcPr marL="91447" marR="91447" marT="45716" marB="45716"/>
                </a:tc>
                <a:tc>
                  <a:txBody>
                    <a:bodyPr/>
                    <a:lstStyle/>
                    <a:p>
                      <a:r>
                        <a:rPr lang="fr-FR" sz="1600" dirty="0" err="1"/>
                        <a:t>Lt</a:t>
                      </a:r>
                      <a:r>
                        <a:rPr lang="fr-FR" sz="1600" dirty="0"/>
                        <a:t> Colonel GS</a:t>
                      </a:r>
                    </a:p>
                  </a:txBody>
                  <a:tcPr marL="91447" marR="91447" marT="45716" marB="45716"/>
                </a:tc>
                <a:tc>
                  <a:txBody>
                    <a:bodyPr/>
                    <a:lstStyle/>
                    <a:p>
                      <a:r>
                        <a:rPr lang="fr-FR" sz="1600" dirty="0" err="1"/>
                        <a:t>Board</a:t>
                      </a:r>
                      <a:r>
                        <a:rPr lang="fr-FR" sz="1600" dirty="0"/>
                        <a:t> </a:t>
                      </a:r>
                      <a:r>
                        <a:rPr lang="fr-FR" sz="1600" dirty="0" err="1"/>
                        <a:t>president</a:t>
                      </a:r>
                      <a:r>
                        <a:rPr lang="fr-FR" sz="1600" dirty="0"/>
                        <a:t> international SME</a:t>
                      </a:r>
                    </a:p>
                  </a:txBody>
                  <a:tcPr marL="91447" marR="91447" marT="45716" marB="45716"/>
                </a:tc>
                <a:extLst>
                  <a:ext uri="{0D108BD9-81ED-4DB2-BD59-A6C34878D82A}">
                    <a16:rowId xmlns:a16="http://schemas.microsoft.com/office/drawing/2014/main" val="322714437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120C5769-EF0A-7F34-7E74-A875026D8744}"/>
              </a:ext>
            </a:extLst>
          </p:cNvPr>
          <p:cNvSpPr>
            <a:spLocks noGrp="1" noChangeArrowheads="1"/>
          </p:cNvSpPr>
          <p:nvPr>
            <p:ph type="title"/>
          </p:nvPr>
        </p:nvSpPr>
        <p:spPr>
          <a:xfrm>
            <a:off x="138113" y="404813"/>
            <a:ext cx="8229600" cy="503237"/>
          </a:xfrm>
        </p:spPr>
        <p:txBody>
          <a:bodyPr/>
          <a:lstStyle/>
          <a:p>
            <a:pPr marL="457200" indent="-457200" eaLnBrk="1" hangingPunct="1"/>
            <a:r>
              <a:rPr lang="fr-CH" altLang="fr-FR" dirty="0" err="1">
                <a:ea typeface="ＭＳ Ｐゴシック" panose="020B0600070205080204" pitchFamily="34" charset="-128"/>
              </a:rPr>
              <a:t>Signaling</a:t>
            </a:r>
            <a:r>
              <a:rPr lang="fr-CH" altLang="fr-FR" dirty="0">
                <a:ea typeface="ＭＳ Ｐゴシック" panose="020B0600070205080204" pitchFamily="34" charset="-128"/>
              </a:rPr>
              <a:t> et capital symbolique</a:t>
            </a:r>
            <a:br>
              <a:rPr lang="fr-CH" altLang="fr-FR" dirty="0">
                <a:ea typeface="ＭＳ Ｐゴシック" panose="020B0600070205080204" pitchFamily="34" charset="-128"/>
              </a:rPr>
            </a:br>
            <a:endParaRPr lang="en-US" altLang="fr-FR" dirty="0">
              <a:ea typeface="ＭＳ Ｐゴシック" panose="020B0600070205080204" pitchFamily="34" charset="-128"/>
            </a:endParaRPr>
          </a:p>
        </p:txBody>
      </p:sp>
      <p:sp>
        <p:nvSpPr>
          <p:cNvPr id="27650" name="Rectangle 3">
            <a:extLst>
              <a:ext uri="{FF2B5EF4-FFF2-40B4-BE49-F238E27FC236}">
                <a16:creationId xmlns:a16="http://schemas.microsoft.com/office/drawing/2014/main" id="{2A45DB9D-CE1D-4F50-31C8-992897561DB5}"/>
              </a:ext>
            </a:extLst>
          </p:cNvPr>
          <p:cNvSpPr txBox="1">
            <a:spLocks noChangeArrowheads="1"/>
          </p:cNvSpPr>
          <p:nvPr/>
        </p:nvSpPr>
        <p:spPr bwMode="auto">
          <a:xfrm>
            <a:off x="358775" y="1317625"/>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r>
              <a:rPr lang="fr-CH" altLang="fr-FR" i="1" dirty="0"/>
              <a:t>" À l'époque où j'étais capitaine, un grade militaire donnait certainement une certaine réputation dans l'entreprise [...]. À l'époque où je l’étais, cela avait encore un certain sens. Mais plus comme avant où on se serait adressé à ma femme dans le magasin du village en l'appelant "Frau </a:t>
            </a:r>
            <a:r>
              <a:rPr lang="fr-CH" altLang="fr-FR" i="1" dirty="0" err="1"/>
              <a:t>Oberst</a:t>
            </a:r>
            <a:r>
              <a:rPr lang="fr-CH" altLang="fr-FR" i="1" dirty="0"/>
              <a:t>". Dans la génération de mon père, c'était encore le cas. [...] dans la génération de mon père - quand j'étais petit garçon - on savait qui était capitaine, major ou colonel dans le quartier. Et c'était un sujet important dans la société. Dans la société, ce n'était déjà plus important à mon époque, dans le monde professionnel, c'était reconnu à différentes étapes de carrière. Aujourd'hui, ce n'est plus le cas." </a:t>
            </a:r>
          </a:p>
          <a:p>
            <a:pPr marL="0" lvl="2" eaLnBrk="1" hangingPunct="1">
              <a:buClr>
                <a:schemeClr val="accent2"/>
              </a:buClr>
              <a:buSzPct val="80000"/>
              <a:buFontTx/>
              <a:buNone/>
            </a:pPr>
            <a:endParaRPr lang="fr-CH" altLang="fr-FR" b="1" dirty="0"/>
          </a:p>
          <a:p>
            <a:pPr eaLnBrk="1" hangingPunct="1">
              <a:buFont typeface="Wingdings" pitchFamily="2" charset="2"/>
              <a:buNone/>
            </a:pPr>
            <a:endParaRPr lang="fr-CH" altLang="fr-FR" sz="1600" b="1" dirty="0"/>
          </a:p>
        </p:txBody>
      </p:sp>
    </p:spTree>
    <p:extLst>
      <p:ext uri="{BB962C8B-B14F-4D97-AF65-F5344CB8AC3E}">
        <p14:creationId xmlns:p14="http://schemas.microsoft.com/office/powerpoint/2010/main" val="3291450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62FE921-DABC-1B6A-1ED3-A6740EAE0FA6}"/>
              </a:ext>
            </a:extLst>
          </p:cNvPr>
          <p:cNvSpPr>
            <a:spLocks noGrp="1" noChangeArrowheads="1"/>
          </p:cNvSpPr>
          <p:nvPr>
            <p:ph type="title"/>
          </p:nvPr>
        </p:nvSpPr>
        <p:spPr>
          <a:xfrm>
            <a:off x="138113" y="404813"/>
            <a:ext cx="8229600" cy="503237"/>
          </a:xfrm>
        </p:spPr>
        <p:txBody>
          <a:bodyPr/>
          <a:lstStyle/>
          <a:p>
            <a:pPr marL="457200" indent="-457200" eaLnBrk="1" hangingPunct="1">
              <a:buFont typeface="Wingdings" pitchFamily="2" charset="2"/>
              <a:buNone/>
            </a:pPr>
            <a:r>
              <a:rPr lang="en-US" altLang="fr-FR" dirty="0" err="1">
                <a:ea typeface="ＭＳ Ｐゴシック" panose="020B0600070205080204" pitchFamily="34" charset="-128"/>
              </a:rPr>
              <a:t>Développement</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compétences</a:t>
            </a:r>
            <a:r>
              <a:rPr lang="en-US" altLang="fr-FR" dirty="0">
                <a:ea typeface="ＭＳ Ｐゴシック" panose="020B0600070205080204" pitchFamily="34" charset="-128"/>
              </a:rPr>
              <a:t> de leadership</a:t>
            </a:r>
          </a:p>
        </p:txBody>
      </p:sp>
      <p:sp>
        <p:nvSpPr>
          <p:cNvPr id="23554" name="Rectangle 3">
            <a:extLst>
              <a:ext uri="{FF2B5EF4-FFF2-40B4-BE49-F238E27FC236}">
                <a16:creationId xmlns:a16="http://schemas.microsoft.com/office/drawing/2014/main" id="{9FEEB811-FFE1-36DA-1746-FD26877688CF}"/>
              </a:ext>
            </a:extLst>
          </p:cNvPr>
          <p:cNvSpPr txBox="1">
            <a:spLocks noChangeArrowheads="1"/>
          </p:cNvSpPr>
          <p:nvPr/>
        </p:nvSpPr>
        <p:spPr bwMode="auto">
          <a:xfrm>
            <a:off x="358775" y="1317625"/>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r>
              <a:rPr lang="fr-CH" altLang="fr-FR" sz="1600" i="1" dirty="0"/>
              <a:t>"Nulle part ailleurs vous n’aurez la chance de diriger et d’accompagner autant de personnes aussi rapidement. À l'âge de 21 ans, le commandement de section a été une expérience difficile, j'avais environ 35 personnes sous mes ordres. Mais j'ai aussi eu l’occasion de réaliser des choses qui, je dois le dire, étaient exceptionnelles."</a:t>
            </a:r>
          </a:p>
          <a:p>
            <a:pPr>
              <a:buNone/>
            </a:pPr>
            <a:endParaRPr lang="fr-CH" altLang="fr-FR" sz="1600" i="1" dirty="0"/>
          </a:p>
          <a:p>
            <a:pPr>
              <a:buNone/>
            </a:pPr>
            <a:r>
              <a:rPr lang="fr-CH" altLang="fr-FR" sz="1600" i="1" dirty="0"/>
              <a:t>"Ces expériences que l'on peut faire à l’armée, on ne peut pas les apprendre dans un cours ou un séminaire. Ce n'est pas possible. On ne peut le faire que dans ce "bac à sable"."</a:t>
            </a:r>
          </a:p>
          <a:p>
            <a:pPr>
              <a:buNone/>
            </a:pPr>
            <a:r>
              <a:rPr lang="fr-CH" altLang="fr-FR" sz="1600" i="1" dirty="0"/>
              <a:t> </a:t>
            </a:r>
          </a:p>
          <a:p>
            <a:pPr>
              <a:buNone/>
            </a:pPr>
            <a:r>
              <a:rPr lang="fr-CH" altLang="fr-FR" sz="1600" i="1" dirty="0"/>
              <a:t>"Ensuite, il y a la capacité d'amener les gens à faire quelque chose qu'ils ne veulent pas faire et qu'ils ne veulent pas faire volontairement. Ce que l'on apprend, c'est à transmettre un certain sens pour motiver les gens à faire quelque chose ensemble."</a:t>
            </a:r>
          </a:p>
          <a:p>
            <a:pPr eaLnBrk="1" hangingPunct="1">
              <a:buFont typeface="Wingdings" pitchFamily="2" charset="2"/>
              <a:buNone/>
            </a:pPr>
            <a:endParaRPr lang="fr-CH" altLang="fr-FR" sz="1600" b="1" dirty="0"/>
          </a:p>
        </p:txBody>
      </p:sp>
      <p:pic>
        <p:nvPicPr>
          <p:cNvPr id="4" name="Image 2">
            <a:extLst>
              <a:ext uri="{FF2B5EF4-FFF2-40B4-BE49-F238E27FC236}">
                <a16:creationId xmlns:a16="http://schemas.microsoft.com/office/drawing/2014/main" id="{DE945625-39BB-EB75-D495-40BA32801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00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DECDE47A-138F-9F36-B489-68BD1942D776}"/>
              </a:ext>
            </a:extLst>
          </p:cNvPr>
          <p:cNvSpPr txBox="1">
            <a:spLocks noChangeArrowheads="1"/>
          </p:cNvSpPr>
          <p:nvPr/>
        </p:nvSpPr>
        <p:spPr bwMode="auto">
          <a:xfrm>
            <a:off x="358775" y="1317625"/>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r>
              <a:rPr lang="fr-CH" altLang="fr-FR" sz="1600" i="1" dirty="0"/>
              <a:t>"Les premiers projets que j'ai menés, je les ai faits sans cours de gestion de projet et j'ai appliqué ce que j'ai appris dans l'armée. De l'identification du problème à la décision, traduite par "concept brut". J'ai utilisé les méthodes et techniques que celles j'ai apprises dans l'armée."</a:t>
            </a:r>
          </a:p>
          <a:p>
            <a:pPr>
              <a:buNone/>
            </a:pPr>
            <a:r>
              <a:rPr lang="fr-CH" altLang="fr-FR" sz="1600" i="1" dirty="0"/>
              <a:t> </a:t>
            </a:r>
          </a:p>
          <a:p>
            <a:pPr>
              <a:buNone/>
            </a:pPr>
            <a:r>
              <a:rPr lang="fr-CH" altLang="fr-FR" sz="1600" i="1" dirty="0"/>
              <a:t>"La démarche méthodique, l’analyse de situation - qui commence par une évaluation du problème et se termine finalement par une hiérarchisation...." </a:t>
            </a:r>
          </a:p>
          <a:p>
            <a:pPr>
              <a:buNone/>
            </a:pPr>
            <a:endParaRPr lang="fr-CH" altLang="fr-FR" sz="1600" i="1" dirty="0"/>
          </a:p>
          <a:p>
            <a:pPr>
              <a:buNone/>
            </a:pPr>
            <a:r>
              <a:rPr lang="fr-CH" altLang="fr-FR" sz="1600" i="1" dirty="0"/>
              <a:t>"Toutes les questions de planification, d'organisation, de disposition - la création de Picassos en tant que commandant d'unité par exemple. La planification hebdomadaire. C'est ce dont j'ai besoin aujourd'hui pour tout, y compris la planification du déploiement du personnel." </a:t>
            </a:r>
          </a:p>
          <a:p>
            <a:pPr>
              <a:buNone/>
            </a:pPr>
            <a:endParaRPr lang="fr-CH" altLang="fr-FR" i="1" dirty="0"/>
          </a:p>
          <a:p>
            <a:pPr eaLnBrk="1" hangingPunct="1">
              <a:buFont typeface="Wingdings" pitchFamily="2" charset="2"/>
              <a:buNone/>
            </a:pPr>
            <a:endParaRPr lang="fr-CH" altLang="fr-FR" sz="1600" b="1" dirty="0"/>
          </a:p>
        </p:txBody>
      </p:sp>
      <p:sp>
        <p:nvSpPr>
          <p:cNvPr id="2" name="Titre 1">
            <a:extLst>
              <a:ext uri="{FF2B5EF4-FFF2-40B4-BE49-F238E27FC236}">
                <a16:creationId xmlns:a16="http://schemas.microsoft.com/office/drawing/2014/main" id="{B271E16C-5ACD-F737-22D4-C1FF6F449007}"/>
              </a:ext>
            </a:extLst>
          </p:cNvPr>
          <p:cNvSpPr>
            <a:spLocks noGrp="1"/>
          </p:cNvSpPr>
          <p:nvPr>
            <p:ph type="title"/>
          </p:nvPr>
        </p:nvSpPr>
        <p:spPr/>
        <p:txBody>
          <a:bodyPr/>
          <a:lstStyle/>
          <a:p>
            <a:endParaRPr lang="fr-FR"/>
          </a:p>
        </p:txBody>
      </p:sp>
      <p:sp>
        <p:nvSpPr>
          <p:cNvPr id="5" name="Rectangle 2">
            <a:extLst>
              <a:ext uri="{FF2B5EF4-FFF2-40B4-BE49-F238E27FC236}">
                <a16:creationId xmlns:a16="http://schemas.microsoft.com/office/drawing/2014/main" id="{0D2702E0-816D-C1C2-B750-F4ACCCA2DB44}"/>
              </a:ext>
            </a:extLst>
          </p:cNvPr>
          <p:cNvSpPr txBox="1">
            <a:spLocks noChangeArrowheads="1"/>
          </p:cNvSpPr>
          <p:nvPr/>
        </p:nvSpPr>
        <p:spPr bwMode="auto">
          <a:xfrm>
            <a:off x="138113" y="404813"/>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accent1"/>
                </a:solidFill>
                <a:latin typeface="+mj-lt"/>
                <a:ea typeface="ＭＳ Ｐゴシック" charset="-128"/>
                <a:cs typeface="ＭＳ Ｐゴシック" charset="0"/>
              </a:defRPr>
            </a:lvl1pPr>
            <a:lvl2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2pPr>
            <a:lvl3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3pPr>
            <a:lvl4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4pPr>
            <a:lvl5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5pPr>
            <a:lvl6pPr marL="457200" algn="l" rtl="0" fontAlgn="base">
              <a:spcBef>
                <a:spcPct val="0"/>
              </a:spcBef>
              <a:spcAft>
                <a:spcPct val="0"/>
              </a:spcAft>
              <a:defRPr sz="2400" b="1">
                <a:solidFill>
                  <a:schemeClr val="accent1"/>
                </a:solidFill>
                <a:latin typeface="Arial" pitchFamily="-109" charset="0"/>
              </a:defRPr>
            </a:lvl6pPr>
            <a:lvl7pPr marL="914400" algn="l" rtl="0" fontAlgn="base">
              <a:spcBef>
                <a:spcPct val="0"/>
              </a:spcBef>
              <a:spcAft>
                <a:spcPct val="0"/>
              </a:spcAft>
              <a:defRPr sz="2400" b="1">
                <a:solidFill>
                  <a:schemeClr val="accent1"/>
                </a:solidFill>
                <a:latin typeface="Arial" pitchFamily="-109" charset="0"/>
              </a:defRPr>
            </a:lvl7pPr>
            <a:lvl8pPr marL="1371600" algn="l" rtl="0" fontAlgn="base">
              <a:spcBef>
                <a:spcPct val="0"/>
              </a:spcBef>
              <a:spcAft>
                <a:spcPct val="0"/>
              </a:spcAft>
              <a:defRPr sz="2400" b="1">
                <a:solidFill>
                  <a:schemeClr val="accent1"/>
                </a:solidFill>
                <a:latin typeface="Arial" pitchFamily="-109" charset="0"/>
              </a:defRPr>
            </a:lvl8pPr>
            <a:lvl9pPr marL="1828800" algn="l" rtl="0" fontAlgn="base">
              <a:spcBef>
                <a:spcPct val="0"/>
              </a:spcBef>
              <a:spcAft>
                <a:spcPct val="0"/>
              </a:spcAft>
              <a:defRPr sz="2400" b="1">
                <a:solidFill>
                  <a:schemeClr val="accent1"/>
                </a:solidFill>
                <a:latin typeface="Arial" pitchFamily="-109" charset="0"/>
              </a:defRPr>
            </a:lvl9pPr>
          </a:lstStyle>
          <a:p>
            <a:pPr marL="457200" indent="-457200" eaLnBrk="1" hangingPunct="1">
              <a:buFont typeface="Wingdings" pitchFamily="2" charset="2"/>
              <a:buNone/>
            </a:pPr>
            <a:r>
              <a:rPr lang="en-US" altLang="fr-FR" kern="0" dirty="0" err="1">
                <a:ea typeface="ＭＳ Ｐゴシック" panose="020B0600070205080204" pitchFamily="34" charset="-128"/>
              </a:rPr>
              <a:t>Développement</a:t>
            </a:r>
            <a:r>
              <a:rPr lang="en-US" altLang="fr-FR" kern="0" dirty="0">
                <a:ea typeface="ＭＳ Ｐゴシック" panose="020B0600070205080204" pitchFamily="34" charset="-128"/>
              </a:rPr>
              <a:t> de </a:t>
            </a:r>
            <a:r>
              <a:rPr lang="en-US" altLang="fr-FR" kern="0" dirty="0" err="1">
                <a:ea typeface="ＭＳ Ｐゴシック" panose="020B0600070205080204" pitchFamily="34" charset="-128"/>
              </a:rPr>
              <a:t>compétences</a:t>
            </a:r>
            <a:r>
              <a:rPr lang="en-US" altLang="fr-FR" kern="0" dirty="0">
                <a:ea typeface="ＭＳ Ｐゴシック" panose="020B0600070205080204" pitchFamily="34" charset="-128"/>
              </a:rPr>
              <a:t> de gestion de </a:t>
            </a:r>
            <a:r>
              <a:rPr lang="en-US" altLang="fr-FR" kern="0" dirty="0" err="1">
                <a:ea typeface="ＭＳ Ｐゴシック" panose="020B0600070205080204" pitchFamily="34" charset="-128"/>
              </a:rPr>
              <a:t>projet</a:t>
            </a:r>
            <a:endParaRPr lang="en-US" altLang="fr-FR" kern="0" dirty="0">
              <a:ea typeface="ＭＳ Ｐゴシック" panose="020B0600070205080204" pitchFamily="34" charset="-128"/>
            </a:endParaRPr>
          </a:p>
        </p:txBody>
      </p:sp>
      <p:pic>
        <p:nvPicPr>
          <p:cNvPr id="6" name="Image 2">
            <a:extLst>
              <a:ext uri="{FF2B5EF4-FFF2-40B4-BE49-F238E27FC236}">
                <a16:creationId xmlns:a16="http://schemas.microsoft.com/office/drawing/2014/main" id="{8BA3C1FB-6C12-2212-BC71-8E2B290B7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653136"/>
            <a:ext cx="22685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F2ED0E4-4072-99F3-F79D-BCDD47C8AC7B}"/>
              </a:ext>
            </a:extLst>
          </p:cNvPr>
          <p:cNvSpPr>
            <a:spLocks noGrp="1" noChangeArrowheads="1"/>
          </p:cNvSpPr>
          <p:nvPr>
            <p:ph type="title"/>
          </p:nvPr>
        </p:nvSpPr>
        <p:spPr>
          <a:xfrm>
            <a:off x="138113" y="404813"/>
            <a:ext cx="8229600" cy="503237"/>
          </a:xfrm>
        </p:spPr>
        <p:txBody>
          <a:bodyPr/>
          <a:lstStyle/>
          <a:p>
            <a:pPr marL="457200" indent="-457200" eaLnBrk="1" hangingPunct="1"/>
            <a:br>
              <a:rPr lang="fr-CH" altLang="fr-FR" dirty="0">
                <a:ea typeface="ＭＳ Ｐゴシック" panose="020B0600070205080204" pitchFamily="34" charset="-128"/>
              </a:rPr>
            </a:br>
            <a:endParaRPr lang="en-US" altLang="fr-FR" dirty="0">
              <a:ea typeface="ＭＳ Ｐゴシック" panose="020B0600070205080204" pitchFamily="34" charset="-128"/>
            </a:endParaRPr>
          </a:p>
        </p:txBody>
      </p:sp>
      <p:sp>
        <p:nvSpPr>
          <p:cNvPr id="25602" name="Rectangle 3">
            <a:extLst>
              <a:ext uri="{FF2B5EF4-FFF2-40B4-BE49-F238E27FC236}">
                <a16:creationId xmlns:a16="http://schemas.microsoft.com/office/drawing/2014/main" id="{BC9376CC-649D-FA89-3405-8DAFA4DD8FF2}"/>
              </a:ext>
            </a:extLst>
          </p:cNvPr>
          <p:cNvSpPr txBox="1">
            <a:spLocks noChangeArrowheads="1"/>
          </p:cNvSpPr>
          <p:nvPr/>
        </p:nvSpPr>
        <p:spPr bwMode="auto">
          <a:xfrm>
            <a:off x="358775" y="1317625"/>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r>
              <a:rPr lang="fr-CH" altLang="fr-FR" sz="1800" i="1" dirty="0"/>
              <a:t>"Outre ces compétences méthodiques et techniques, une certaine compétence sociale est toutefois nécessaire pour pouvoir traiter avec l'équipe, avec les collaborateurs, avec les collègues, au maximum dans une équipe de projet également avec les supérieurs, [...] afin de pouvoir progresser. Sur le plan personnel et professionnel. A mon avis, il n'y a pas de différence entre une carrière militaire et une carrière civile."</a:t>
            </a:r>
          </a:p>
          <a:p>
            <a:pPr>
              <a:buNone/>
            </a:pPr>
            <a:r>
              <a:rPr lang="fr-CH" altLang="fr-FR" sz="1800" i="1" dirty="0"/>
              <a:t> </a:t>
            </a:r>
          </a:p>
          <a:p>
            <a:pPr>
              <a:buNone/>
            </a:pPr>
            <a:r>
              <a:rPr lang="fr-CH" altLang="fr-FR" sz="1800" i="1" dirty="0"/>
              <a:t>"Mais au final, il s'agit d'empathie, de volonté, d'engagement, d'ouverture, d'une image positive des gens - tout ce qu'on apprend en RH. Tout ce que vous apprenez en théorie. Mais il faut le vivre soi-même pour y croire vraiment." </a:t>
            </a:r>
          </a:p>
          <a:p>
            <a:pPr>
              <a:buNone/>
            </a:pPr>
            <a:endParaRPr lang="fr-CH" altLang="fr-FR" sz="1800" i="1" dirty="0"/>
          </a:p>
          <a:p>
            <a:pPr eaLnBrk="1" hangingPunct="1">
              <a:buFont typeface="Wingdings" pitchFamily="2" charset="2"/>
              <a:buNone/>
            </a:pPr>
            <a:endParaRPr lang="fr-CH" altLang="fr-FR" sz="1600" b="1" dirty="0"/>
          </a:p>
        </p:txBody>
      </p:sp>
      <p:sp>
        <p:nvSpPr>
          <p:cNvPr id="4" name="Rectangle 2">
            <a:extLst>
              <a:ext uri="{FF2B5EF4-FFF2-40B4-BE49-F238E27FC236}">
                <a16:creationId xmlns:a16="http://schemas.microsoft.com/office/drawing/2014/main" id="{B3ADE0F0-2BCE-B155-5CB0-6D2428EF2EAB}"/>
              </a:ext>
            </a:extLst>
          </p:cNvPr>
          <p:cNvSpPr txBox="1">
            <a:spLocks noChangeArrowheads="1"/>
          </p:cNvSpPr>
          <p:nvPr/>
        </p:nvSpPr>
        <p:spPr bwMode="auto">
          <a:xfrm>
            <a:off x="290513" y="557213"/>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accent1"/>
                </a:solidFill>
                <a:latin typeface="+mj-lt"/>
                <a:ea typeface="ＭＳ Ｐゴシック" charset="-128"/>
                <a:cs typeface="ＭＳ Ｐゴシック" charset="0"/>
              </a:defRPr>
            </a:lvl1pPr>
            <a:lvl2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2pPr>
            <a:lvl3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3pPr>
            <a:lvl4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4pPr>
            <a:lvl5pPr algn="l" rtl="0" eaLnBrk="0" fontAlgn="base" hangingPunct="0">
              <a:spcBef>
                <a:spcPct val="0"/>
              </a:spcBef>
              <a:spcAft>
                <a:spcPct val="0"/>
              </a:spcAft>
              <a:defRPr sz="2400" b="1">
                <a:solidFill>
                  <a:schemeClr val="accent1"/>
                </a:solidFill>
                <a:latin typeface="Arial" pitchFamily="-109" charset="0"/>
                <a:ea typeface="ＭＳ Ｐゴシック" charset="-128"/>
                <a:cs typeface="ＭＳ Ｐゴシック" charset="0"/>
              </a:defRPr>
            </a:lvl5pPr>
            <a:lvl6pPr marL="457200" algn="l" rtl="0" fontAlgn="base">
              <a:spcBef>
                <a:spcPct val="0"/>
              </a:spcBef>
              <a:spcAft>
                <a:spcPct val="0"/>
              </a:spcAft>
              <a:defRPr sz="2400" b="1">
                <a:solidFill>
                  <a:schemeClr val="accent1"/>
                </a:solidFill>
                <a:latin typeface="Arial" pitchFamily="-109" charset="0"/>
              </a:defRPr>
            </a:lvl6pPr>
            <a:lvl7pPr marL="914400" algn="l" rtl="0" fontAlgn="base">
              <a:spcBef>
                <a:spcPct val="0"/>
              </a:spcBef>
              <a:spcAft>
                <a:spcPct val="0"/>
              </a:spcAft>
              <a:defRPr sz="2400" b="1">
                <a:solidFill>
                  <a:schemeClr val="accent1"/>
                </a:solidFill>
                <a:latin typeface="Arial" pitchFamily="-109" charset="0"/>
              </a:defRPr>
            </a:lvl7pPr>
            <a:lvl8pPr marL="1371600" algn="l" rtl="0" fontAlgn="base">
              <a:spcBef>
                <a:spcPct val="0"/>
              </a:spcBef>
              <a:spcAft>
                <a:spcPct val="0"/>
              </a:spcAft>
              <a:defRPr sz="2400" b="1">
                <a:solidFill>
                  <a:schemeClr val="accent1"/>
                </a:solidFill>
                <a:latin typeface="Arial" pitchFamily="-109" charset="0"/>
              </a:defRPr>
            </a:lvl8pPr>
            <a:lvl9pPr marL="1828800" algn="l" rtl="0" fontAlgn="base">
              <a:spcBef>
                <a:spcPct val="0"/>
              </a:spcBef>
              <a:spcAft>
                <a:spcPct val="0"/>
              </a:spcAft>
              <a:defRPr sz="2400" b="1">
                <a:solidFill>
                  <a:schemeClr val="accent1"/>
                </a:solidFill>
                <a:latin typeface="Arial" pitchFamily="-109" charset="0"/>
              </a:defRPr>
            </a:lvl9pPr>
          </a:lstStyle>
          <a:p>
            <a:pPr marL="457200" indent="-457200" eaLnBrk="1" hangingPunct="1">
              <a:buFont typeface="Wingdings" pitchFamily="2" charset="2"/>
              <a:buNone/>
            </a:pPr>
            <a:r>
              <a:rPr lang="en-US" altLang="fr-FR" kern="0" dirty="0" err="1">
                <a:ea typeface="ＭＳ Ｐゴシック" panose="020B0600070205080204" pitchFamily="34" charset="-128"/>
              </a:rPr>
              <a:t>Développement</a:t>
            </a:r>
            <a:r>
              <a:rPr lang="en-US" altLang="fr-FR" kern="0" dirty="0">
                <a:ea typeface="ＭＳ Ｐゴシック" panose="020B0600070205080204" pitchFamily="34" charset="-128"/>
              </a:rPr>
              <a:t> de </a:t>
            </a:r>
            <a:r>
              <a:rPr lang="en-US" altLang="fr-FR" kern="0" dirty="0" err="1">
                <a:ea typeface="ＭＳ Ｐゴシック" panose="020B0600070205080204" pitchFamily="34" charset="-128"/>
              </a:rPr>
              <a:t>compétences</a:t>
            </a:r>
            <a:r>
              <a:rPr lang="en-US" altLang="fr-FR" kern="0" dirty="0">
                <a:ea typeface="ＭＳ Ｐゴシック" panose="020B0600070205080204" pitchFamily="34" charset="-128"/>
              </a:rPr>
              <a:t> </a:t>
            </a:r>
            <a:r>
              <a:rPr lang="en-US" altLang="fr-FR" kern="0" dirty="0" err="1">
                <a:ea typeface="ＭＳ Ｐゴシック" panose="020B0600070205080204" pitchFamily="34" charset="-128"/>
              </a:rPr>
              <a:t>sociales</a:t>
            </a:r>
            <a:endParaRPr lang="en-US" altLang="fr-FR" kern="0" dirty="0">
              <a:ea typeface="ＭＳ Ｐゴシック" panose="020B0600070205080204" pitchFamily="34" charset="-128"/>
            </a:endParaRPr>
          </a:p>
        </p:txBody>
      </p:sp>
      <p:pic>
        <p:nvPicPr>
          <p:cNvPr id="5" name="Image 2">
            <a:extLst>
              <a:ext uri="{FF2B5EF4-FFF2-40B4-BE49-F238E27FC236}">
                <a16:creationId xmlns:a16="http://schemas.microsoft.com/office/drawing/2014/main" id="{DDC0D7A4-271D-81E2-309D-2BA6C8019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4581128"/>
            <a:ext cx="21621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A51A12C3-2AC3-9D0C-B5C9-6C2C6AC61D7D}"/>
              </a:ext>
            </a:extLst>
          </p:cNvPr>
          <p:cNvSpPr>
            <a:spLocks noGrp="1" noChangeArrowheads="1"/>
          </p:cNvSpPr>
          <p:nvPr>
            <p:ph type="title"/>
          </p:nvPr>
        </p:nvSpPr>
        <p:spPr>
          <a:xfrm>
            <a:off x="138113" y="404813"/>
            <a:ext cx="8229600" cy="503237"/>
          </a:xfrm>
        </p:spPr>
        <p:txBody>
          <a:bodyPr/>
          <a:lstStyle/>
          <a:p>
            <a:pPr marL="457200" indent="-457200" eaLnBrk="1" hangingPunct="1"/>
            <a:r>
              <a:rPr lang="fr-CH" altLang="fr-FR" dirty="0">
                <a:ea typeface="ＭＳ Ｐゴシック" panose="020B0600070205080204" pitchFamily="34" charset="-128"/>
              </a:rPr>
              <a:t>Un signal de compétences mais aussi de valeurs et d’expériences partagées</a:t>
            </a:r>
            <a:br>
              <a:rPr lang="fr-CH" altLang="fr-FR" dirty="0">
                <a:ea typeface="ＭＳ Ｐゴシック" panose="020B0600070205080204" pitchFamily="34" charset="-128"/>
              </a:rPr>
            </a:br>
            <a:endParaRPr lang="en-US" altLang="fr-FR" dirty="0">
              <a:ea typeface="ＭＳ Ｐゴシック" panose="020B0600070205080204" pitchFamily="34" charset="-128"/>
            </a:endParaRPr>
          </a:p>
        </p:txBody>
      </p:sp>
      <p:sp>
        <p:nvSpPr>
          <p:cNvPr id="30722" name="Rectangle 3">
            <a:extLst>
              <a:ext uri="{FF2B5EF4-FFF2-40B4-BE49-F238E27FC236}">
                <a16:creationId xmlns:a16="http://schemas.microsoft.com/office/drawing/2014/main" id="{3FD3F1A5-6456-83C7-6427-63B3A263018F}"/>
              </a:ext>
            </a:extLst>
          </p:cNvPr>
          <p:cNvSpPr txBox="1">
            <a:spLocks noChangeArrowheads="1"/>
          </p:cNvSpPr>
          <p:nvPr/>
        </p:nvSpPr>
        <p:spPr bwMode="auto">
          <a:xfrm>
            <a:off x="358775" y="904875"/>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endParaRPr lang="fr-CH" altLang="fr-FR" i="1" dirty="0"/>
          </a:p>
          <a:p>
            <a:pPr>
              <a:buNone/>
            </a:pPr>
            <a:r>
              <a:rPr lang="fr-CH" altLang="fr-FR" sz="1600" i="1" dirty="0"/>
              <a:t>" Je sais ce que quelqu'un comme lui a déjà fait, ce qu'il a accompli pour le pays et je sais aussi ce qu'il a pu acquérir comme compétences.»</a:t>
            </a:r>
          </a:p>
          <a:p>
            <a:pPr>
              <a:buNone/>
            </a:pPr>
            <a:endParaRPr lang="fr-CH" altLang="fr-FR" sz="1600" i="1" dirty="0"/>
          </a:p>
          <a:p>
            <a:pPr>
              <a:buNone/>
            </a:pPr>
            <a:r>
              <a:rPr lang="fr-CH" altLang="fr-FR" sz="1600" i="1" dirty="0"/>
              <a:t>»Quand j'ai travaillé avec d’autres, j'ai remarqué que je pouvais plus facilement faire confiance à quelqu’un qui a déjà commandé une compagnie de formation, c'est l'expérience que j'ai acquise."</a:t>
            </a:r>
          </a:p>
          <a:p>
            <a:pPr>
              <a:buNone/>
            </a:pPr>
            <a:endParaRPr lang="fr-CH" altLang="fr-FR" sz="1600" i="1" dirty="0"/>
          </a:p>
          <a:p>
            <a:pPr>
              <a:buNone/>
            </a:pPr>
            <a:r>
              <a:rPr lang="fr-CH" altLang="fr-FR" sz="1600" i="1" dirty="0"/>
              <a:t>" Oui. Je veux dire... connaître et garder le contact avec des gens ici et là est plus facile lorsque vous avez vécu des situations particulières avec ces personnes que lorsque vous avez simplement appris à les connaître autrement, ce n’est pas la même chose si vous les rencontrez au cours d'une discussion professionnelle normale ou si vous avez bouclé ensemble une marche de 100 kilomètres. Ces choses-là vous forment."</a:t>
            </a:r>
            <a:endParaRPr lang="fr-CH" altLang="fr-FR" sz="1600" dirty="0"/>
          </a:p>
          <a:p>
            <a:pPr>
              <a:buFont typeface="Wingdings" pitchFamily="2" charset="2"/>
              <a:buNone/>
            </a:pPr>
            <a:r>
              <a:rPr lang="fr-CH" altLang="fr-FR" i="1" dirty="0"/>
              <a:t> </a:t>
            </a:r>
          </a:p>
          <a:p>
            <a:pPr marL="0" lvl="2" eaLnBrk="1" hangingPunct="1">
              <a:buClr>
                <a:schemeClr val="accent2"/>
              </a:buClr>
              <a:buSzPct val="80000"/>
              <a:buFontTx/>
              <a:buNone/>
            </a:pPr>
            <a:endParaRPr lang="fr-CH" altLang="fr-FR" b="1" dirty="0"/>
          </a:p>
          <a:p>
            <a:pPr eaLnBrk="1" hangingPunct="1">
              <a:buFont typeface="Wingdings" pitchFamily="2" charset="2"/>
              <a:buNone/>
            </a:pPr>
            <a:endParaRPr lang="fr-CH" altLang="fr-FR" sz="1600" b="1" dirty="0"/>
          </a:p>
        </p:txBody>
      </p:sp>
      <p:pic>
        <p:nvPicPr>
          <p:cNvPr id="4" name="Image 2">
            <a:extLst>
              <a:ext uri="{FF2B5EF4-FFF2-40B4-BE49-F238E27FC236}">
                <a16:creationId xmlns:a16="http://schemas.microsoft.com/office/drawing/2014/main" id="{7DF18343-1538-9D4F-8A24-C697BBDDB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511575"/>
            <a:ext cx="26971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41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 2">
            <a:extLst>
              <a:ext uri="{FF2B5EF4-FFF2-40B4-BE49-F238E27FC236}">
                <a16:creationId xmlns:a16="http://schemas.microsoft.com/office/drawing/2014/main" id="{EF40C47E-6433-B145-98CC-7AE24BE21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137" y="3874485"/>
            <a:ext cx="18764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Image 4">
            <a:extLst>
              <a:ext uri="{FF2B5EF4-FFF2-40B4-BE49-F238E27FC236}">
                <a16:creationId xmlns:a16="http://schemas.microsoft.com/office/drawing/2014/main" id="{3A6E61F3-AD9F-A04F-BBAC-E4A2CA7BF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646" y="1550385"/>
            <a:ext cx="42926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 6">
            <a:extLst>
              <a:ext uri="{FF2B5EF4-FFF2-40B4-BE49-F238E27FC236}">
                <a16:creationId xmlns:a16="http://schemas.microsoft.com/office/drawing/2014/main" id="{74B15297-082C-7441-93F4-FACF41D90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46" y="1550385"/>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64003391-DD96-D909-9B05-318289506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447073"/>
            <a:ext cx="22479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095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9F5402E-69A9-3671-F0EF-80992504D4C2}"/>
              </a:ext>
            </a:extLst>
          </p:cNvPr>
          <p:cNvSpPr>
            <a:spLocks noGrp="1" noChangeArrowheads="1"/>
          </p:cNvSpPr>
          <p:nvPr>
            <p:ph type="title"/>
          </p:nvPr>
        </p:nvSpPr>
        <p:spPr>
          <a:xfrm>
            <a:off x="138113" y="404813"/>
            <a:ext cx="8229600" cy="503237"/>
          </a:xfrm>
        </p:spPr>
        <p:txBody>
          <a:bodyPr/>
          <a:lstStyle/>
          <a:p>
            <a:pPr marL="457200" indent="-457200" eaLnBrk="1" hangingPunct="1"/>
            <a:r>
              <a:rPr lang="fr-CH" altLang="fr-FR" dirty="0">
                <a:ea typeface="ＭＳ Ｐゴシック" panose="020B0600070205080204" pitchFamily="34" charset="-128"/>
              </a:rPr>
              <a:t>Capital social : réseaux et confiance</a:t>
            </a:r>
            <a:br>
              <a:rPr lang="fr-CH" altLang="fr-FR" dirty="0">
                <a:ea typeface="ＭＳ Ｐゴシック" panose="020B0600070205080204" pitchFamily="34" charset="-128"/>
              </a:rPr>
            </a:br>
            <a:endParaRPr lang="en-US" altLang="fr-FR" dirty="0">
              <a:ea typeface="ＭＳ Ｐゴシック" panose="020B0600070205080204" pitchFamily="34" charset="-128"/>
            </a:endParaRPr>
          </a:p>
        </p:txBody>
      </p:sp>
      <p:sp>
        <p:nvSpPr>
          <p:cNvPr id="28674" name="Rectangle 3">
            <a:extLst>
              <a:ext uri="{FF2B5EF4-FFF2-40B4-BE49-F238E27FC236}">
                <a16:creationId xmlns:a16="http://schemas.microsoft.com/office/drawing/2014/main" id="{486AA07E-FADD-A0B8-5762-E106AF18357B}"/>
              </a:ext>
            </a:extLst>
          </p:cNvPr>
          <p:cNvSpPr txBox="1">
            <a:spLocks noChangeArrowheads="1"/>
          </p:cNvSpPr>
          <p:nvPr/>
        </p:nvSpPr>
        <p:spPr bwMode="auto">
          <a:xfrm>
            <a:off x="468313" y="1268413"/>
            <a:ext cx="8424862"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buNone/>
            </a:pPr>
            <a:r>
              <a:rPr lang="fr-CH" altLang="fr-FR" sz="1600" i="1" dirty="0"/>
              <a:t>"Le patron de l'époque a eu connaissance de moi par la "voie militaire" et a pensé qu'on pouvait me demander un poste, à savoir chef du personnel et de l'administration comme entrée dans la direction régionale."</a:t>
            </a:r>
          </a:p>
          <a:p>
            <a:pPr>
              <a:buNone/>
            </a:pPr>
            <a:r>
              <a:rPr lang="fr-CH" altLang="fr-FR" sz="1600" i="1" dirty="0"/>
              <a:t> </a:t>
            </a:r>
          </a:p>
          <a:p>
            <a:pPr>
              <a:buNone/>
            </a:pPr>
            <a:r>
              <a:rPr lang="fr-CH" altLang="fr-FR" sz="1600" i="1" dirty="0"/>
              <a:t>"Après avoir été promu officier d'état-major, cela a aidé à obtenir des affectations. Ma première participation à un conseil d'administration s'est également faite par ce biais. C'était mon ancien commandant de bataillon quand j'étais lieutenant, qui m'a ensuite fait entrer au conseil de sa compagnie après que j'ai été officier d'état-major général."</a:t>
            </a:r>
          </a:p>
          <a:p>
            <a:pPr>
              <a:buNone/>
            </a:pPr>
            <a:r>
              <a:rPr lang="fr-CH" altLang="fr-FR" sz="1600" i="1" dirty="0"/>
              <a:t> </a:t>
            </a:r>
          </a:p>
          <a:p>
            <a:pPr>
              <a:buNone/>
            </a:pPr>
            <a:r>
              <a:rPr lang="fr-CH" altLang="fr-FR" sz="1600" i="1" dirty="0"/>
              <a:t>"J'ai également eu [...] des assistants à maintes reprises. Chaque fois que j'engageais des assistants, je préférais ceux qui avaient les mêmes qualifications professionnelles et qui avaient une carrière de gestionnaire militaire. La plupart du temps, ils étaient déjà officiers."</a:t>
            </a:r>
            <a:endParaRPr lang="fr-CH" altLang="fr-FR" sz="1600" dirty="0"/>
          </a:p>
          <a:p>
            <a:pPr>
              <a:buFont typeface="Wingdings" pitchFamily="2" charset="2"/>
              <a:buNone/>
            </a:pPr>
            <a:r>
              <a:rPr lang="fr-CH" altLang="fr-FR" dirty="0"/>
              <a:t> </a:t>
            </a:r>
          </a:p>
          <a:p>
            <a:pPr>
              <a:buFont typeface="Wingdings" pitchFamily="2" charset="2"/>
              <a:buNone/>
            </a:pPr>
            <a:r>
              <a:rPr lang="fr-CH" altLang="fr-FR" i="1" dirty="0"/>
              <a:t> </a:t>
            </a:r>
          </a:p>
          <a:p>
            <a:pPr marL="0" lvl="2" eaLnBrk="1" hangingPunct="1">
              <a:buClr>
                <a:schemeClr val="accent2"/>
              </a:buClr>
              <a:buSzPct val="80000"/>
              <a:buFontTx/>
              <a:buNone/>
            </a:pPr>
            <a:endParaRPr lang="fr-CH" altLang="fr-FR" b="1" dirty="0"/>
          </a:p>
          <a:p>
            <a:pPr eaLnBrk="1" hangingPunct="1">
              <a:buFont typeface="Wingdings" pitchFamily="2" charset="2"/>
              <a:buNone/>
            </a:pPr>
            <a:endParaRPr lang="fr-CH" altLang="fr-FR" sz="1600" b="1" dirty="0"/>
          </a:p>
        </p:txBody>
      </p:sp>
      <p:pic>
        <p:nvPicPr>
          <p:cNvPr id="4" name="Image 2">
            <a:extLst>
              <a:ext uri="{FF2B5EF4-FFF2-40B4-BE49-F238E27FC236}">
                <a16:creationId xmlns:a16="http://schemas.microsoft.com/office/drawing/2014/main" id="{0E7B6F0F-3040-F40E-9F88-28CC330C1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4653136"/>
            <a:ext cx="15017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L’armée suisse: institution historique de formation-sélection des élites</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Mécanismes de production de confiance </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b="1" dirty="0"/>
              <a:t>5.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6. Discussion</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1909837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ACD62B2-A2C8-2BC6-3A39-7D5176E0BFA3}"/>
              </a:ext>
            </a:extLst>
          </p:cNvPr>
          <p:cNvSpPr>
            <a:spLocks noGrp="1" noChangeArrowheads="1"/>
          </p:cNvSpPr>
          <p:nvPr>
            <p:ph type="title"/>
          </p:nvPr>
        </p:nvSpPr>
        <p:spPr>
          <a:xfrm>
            <a:off x="138113" y="404813"/>
            <a:ext cx="8229600" cy="503237"/>
          </a:xfrm>
        </p:spPr>
        <p:txBody>
          <a:bodyPr/>
          <a:lstStyle/>
          <a:p>
            <a:pPr marL="457200" indent="-457200" eaLnBrk="1" hangingPunct="1">
              <a:buFont typeface="Wingdings" pitchFamily="2" charset="2"/>
              <a:buNone/>
            </a:pPr>
            <a:r>
              <a:rPr lang="en-US" altLang="fr-FR" dirty="0">
                <a:ea typeface="ＭＳ Ｐゴシック" panose="020B0600070205080204" pitchFamily="34" charset="-128"/>
              </a:rPr>
              <a:t>Les raisons du </a:t>
            </a:r>
            <a:r>
              <a:rPr lang="en-US" altLang="fr-FR" dirty="0" err="1">
                <a:ea typeface="ＭＳ Ｐゴシック" panose="020B0600070205080204" pitchFamily="34" charset="-128"/>
              </a:rPr>
              <a:t>déclin</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l’institution</a:t>
            </a:r>
            <a:r>
              <a:rPr lang="en-US" altLang="fr-FR" dirty="0">
                <a:ea typeface="ＭＳ Ｐゴシック" panose="020B0600070205080204" pitchFamily="34" charset="-128"/>
              </a:rPr>
              <a:t> de formation-selection 1/3</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468313" y="893763"/>
            <a:ext cx="8424862"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2" eaLnBrk="1" hangingPunct="1">
              <a:buClr>
                <a:schemeClr val="accent2"/>
              </a:buClr>
              <a:buSzPct val="80000"/>
              <a:buFont typeface="Wingdings" pitchFamily="2" charset="2"/>
              <a:buChar char="n"/>
              <a:defRPr/>
            </a:pPr>
            <a:endParaRPr lang="fr-CH" altLang="fr-FR" sz="1800" b="1" dirty="0"/>
          </a:p>
          <a:p>
            <a:pPr lvl="2" eaLnBrk="1" hangingPunct="1">
              <a:buClr>
                <a:schemeClr val="accent2"/>
              </a:buClr>
              <a:buSzPct val="80000"/>
              <a:buFont typeface="Wingdings" pitchFamily="2" charset="2"/>
              <a:buChar char="n"/>
              <a:defRPr/>
            </a:pPr>
            <a:r>
              <a:rPr lang="fr-CH" altLang="fr-FR" sz="1800" dirty="0"/>
              <a:t>Un «prestige de l’uniforme» en déclin depuis la fin de la guerre froide - fin de l'exclusivité de la sélection des talents ?</a:t>
            </a:r>
          </a:p>
          <a:p>
            <a:pPr lvl="2" eaLnBrk="1" hangingPunct="1">
              <a:buClr>
                <a:schemeClr val="accent2"/>
              </a:buClr>
              <a:buSzPct val="80000"/>
              <a:buFont typeface="Wingdings" pitchFamily="2" charset="2"/>
              <a:buChar char="n"/>
              <a:defRPr/>
            </a:pPr>
            <a:endParaRPr lang="fr-CH" altLang="fr-FR" dirty="0"/>
          </a:p>
          <a:p>
            <a:pPr marL="0" lvl="2" indent="0" eaLnBrk="1" hangingPunct="1">
              <a:buClr>
                <a:schemeClr val="accent2"/>
              </a:buClr>
              <a:buSzPct val="80000"/>
              <a:buNone/>
              <a:defRPr/>
            </a:pPr>
            <a:r>
              <a:rPr lang="fr-CH" altLang="fr-FR" i="1" dirty="0"/>
              <a:t>"La menace n'existe plus sous sa forme classique, c'est tout à fait clair. Alors pourquoi l'armée et quelle est son utilité ? A quoi servent encore les 80 000 hommes et à quoi sont-ils formés ?".</a:t>
            </a:r>
          </a:p>
          <a:p>
            <a:pPr lvl="2" eaLnBrk="1" hangingPunct="1">
              <a:buClr>
                <a:schemeClr val="accent2"/>
              </a:buClr>
              <a:buSzPct val="80000"/>
              <a:buFont typeface="Wingdings" pitchFamily="2" charset="2"/>
              <a:buChar char="n"/>
              <a:defRPr/>
            </a:pPr>
            <a:endParaRPr lang="fr-CH" altLang="fr-FR" dirty="0"/>
          </a:p>
          <a:p>
            <a:pPr marL="0" lvl="2" indent="0" eaLnBrk="1" hangingPunct="1">
              <a:buClr>
                <a:schemeClr val="accent2"/>
              </a:buClr>
              <a:buSzPct val="80000"/>
              <a:buNone/>
              <a:defRPr/>
            </a:pPr>
            <a:r>
              <a:rPr lang="fr-CH" altLang="fr-FR" i="1" dirty="0"/>
              <a:t>"Autrefois, être officier était quelque chose d'exclusif, quelque chose pour lequel il fallait travailler dur. Aujourd'hui, il faut presque se réjouir que quelques personnes veuillent devenir officiers. Il n'y a plus la même tension là-dedans. C'est moins exclusif".</a:t>
            </a:r>
          </a:p>
          <a:p>
            <a:pPr marL="0" lvl="2" indent="0" eaLnBrk="1" hangingPunct="1">
              <a:buClr>
                <a:schemeClr val="accent2"/>
              </a:buClr>
              <a:buSzPct val="80000"/>
              <a:buNone/>
              <a:defRPr/>
            </a:pPr>
            <a:endParaRPr lang="fr-CH" altLang="fr-FR" i="1" dirty="0"/>
          </a:p>
          <a:p>
            <a:pPr marL="0" lvl="2" indent="0" eaLnBrk="1" hangingPunct="1">
              <a:buClr>
                <a:schemeClr val="accent2"/>
              </a:buClr>
              <a:buSzPct val="80000"/>
              <a:buNone/>
              <a:defRPr/>
            </a:pPr>
            <a:r>
              <a:rPr lang="fr-CH" i="1" dirty="0"/>
              <a:t>« Et alors le statut social, ça à l’époque un colonel, on le critiquait mais quand même c’était un monsieur, mais aujourd’hui, un colonel, bon... Je pense que ce n’est plus vraiment un statut social. C’est un peu comme à l’époque, toute proportion gardée, le gars était pilote chez Swissair, mais maintenant chez </a:t>
            </a:r>
            <a:r>
              <a:rPr lang="fr-CH" i="1" dirty="0" err="1"/>
              <a:t>Swiss</a:t>
            </a:r>
            <a:r>
              <a:rPr lang="fr-CH" i="1" dirty="0"/>
              <a:t>, ouais bon c’est un technicien qui pilote. »</a:t>
            </a:r>
            <a:r>
              <a:rPr lang="fr-CH" dirty="0"/>
              <a:t> (12, dirigeant de société, Lieutenant-Colonel). </a:t>
            </a:r>
            <a:endParaRPr lang="fr-CH" alt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ACD62B2-A2C8-2BC6-3A39-7D5176E0BFA3}"/>
              </a:ext>
            </a:extLst>
          </p:cNvPr>
          <p:cNvSpPr>
            <a:spLocks noGrp="1" noChangeArrowheads="1"/>
          </p:cNvSpPr>
          <p:nvPr>
            <p:ph type="title"/>
          </p:nvPr>
        </p:nvSpPr>
        <p:spPr>
          <a:xfrm>
            <a:off x="138113" y="404813"/>
            <a:ext cx="8229600" cy="503237"/>
          </a:xfrm>
        </p:spPr>
        <p:txBody>
          <a:bodyPr/>
          <a:lstStyle/>
          <a:p>
            <a:pPr marL="457200" indent="-457200" eaLnBrk="1" hangingPunct="1">
              <a:buFont typeface="Wingdings" pitchFamily="2" charset="2"/>
              <a:buNone/>
            </a:pPr>
            <a:r>
              <a:rPr lang="en-US" altLang="fr-FR" dirty="0">
                <a:ea typeface="ＭＳ Ｐゴシック" panose="020B0600070205080204" pitchFamily="34" charset="-128"/>
              </a:rPr>
              <a:t>Les raisons du </a:t>
            </a:r>
            <a:r>
              <a:rPr lang="en-US" altLang="fr-FR" dirty="0" err="1">
                <a:ea typeface="ＭＳ Ｐゴシック" panose="020B0600070205080204" pitchFamily="34" charset="-128"/>
              </a:rPr>
              <a:t>déclin</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l’institution</a:t>
            </a:r>
            <a:r>
              <a:rPr lang="en-US" altLang="fr-FR" dirty="0">
                <a:ea typeface="ＭＳ Ｐゴシック" panose="020B0600070205080204" pitchFamily="34" charset="-128"/>
              </a:rPr>
              <a:t> de formation-selection 1/3</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468313" y="893763"/>
            <a:ext cx="8424862"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2" eaLnBrk="1" hangingPunct="1">
              <a:buClr>
                <a:schemeClr val="accent2"/>
              </a:buClr>
              <a:buSzPct val="80000"/>
              <a:buFont typeface="Wingdings" pitchFamily="2" charset="2"/>
              <a:buChar char="n"/>
              <a:defRPr/>
            </a:pPr>
            <a:endParaRPr lang="fr-CH" altLang="fr-FR" sz="1800" b="1" dirty="0"/>
          </a:p>
          <a:p>
            <a:pPr lvl="2" eaLnBrk="1" hangingPunct="1">
              <a:buClr>
                <a:schemeClr val="accent2"/>
              </a:buClr>
              <a:buSzPct val="80000"/>
              <a:buFont typeface="Wingdings" pitchFamily="2" charset="2"/>
              <a:buChar char="n"/>
              <a:defRPr/>
            </a:pPr>
            <a:r>
              <a:rPr lang="fr-CH" altLang="fr-FR" sz="1800" dirty="0"/>
              <a:t>Un «prestige de l’uniforme» en déclin depuis la fin de la guerre froide - fin de l'exclusivité de la sélection des talents ?</a:t>
            </a:r>
          </a:p>
          <a:p>
            <a:pPr lvl="2" eaLnBrk="1" hangingPunct="1">
              <a:buClr>
                <a:schemeClr val="accent2"/>
              </a:buClr>
              <a:buSzPct val="80000"/>
              <a:buFont typeface="Wingdings" pitchFamily="2" charset="2"/>
              <a:buChar char="n"/>
              <a:defRPr/>
            </a:pPr>
            <a:endParaRPr lang="fr-CH" sz="1800" i="1" dirty="0"/>
          </a:p>
          <a:p>
            <a:pPr marL="0" lvl="2" indent="0" eaLnBrk="1" hangingPunct="1">
              <a:buClr>
                <a:schemeClr val="accent2"/>
              </a:buClr>
              <a:buSzPct val="80000"/>
              <a:buNone/>
              <a:defRPr/>
            </a:pPr>
            <a:r>
              <a:rPr lang="fr-CH" i="1" dirty="0"/>
              <a:t>Source : </a:t>
            </a:r>
            <a:r>
              <a:rPr lang="fr-CH" i="1" dirty="0" err="1"/>
              <a:t>Bundesamt</a:t>
            </a:r>
            <a:r>
              <a:rPr lang="fr-CH" i="1" dirty="0"/>
              <a:t> </a:t>
            </a:r>
            <a:r>
              <a:rPr lang="fr-CH" i="1" dirty="0" err="1"/>
              <a:t>für</a:t>
            </a:r>
            <a:r>
              <a:rPr lang="fr-CH" i="1" dirty="0"/>
              <a:t> </a:t>
            </a:r>
            <a:r>
              <a:rPr lang="fr-CH" i="1" dirty="0" err="1"/>
              <a:t>Zivildienst</a:t>
            </a:r>
            <a:r>
              <a:rPr lang="fr-CH" i="1" dirty="0"/>
              <a:t> ZIVI, Le service civil en chiffres 2020, 3.3.2021</a:t>
            </a:r>
            <a:endParaRPr lang="fr-CH" dirty="0"/>
          </a:p>
          <a:p>
            <a:pPr lvl="2" eaLnBrk="1" hangingPunct="1">
              <a:buClr>
                <a:schemeClr val="accent2"/>
              </a:buClr>
              <a:buSzPct val="80000"/>
              <a:buFont typeface="Wingdings" pitchFamily="2" charset="2"/>
              <a:buChar char="n"/>
              <a:defRPr/>
            </a:pPr>
            <a:endParaRPr lang="fr-CH" altLang="fr-FR" sz="1800" dirty="0"/>
          </a:p>
          <a:p>
            <a:pPr lvl="2" eaLnBrk="1" hangingPunct="1">
              <a:buClr>
                <a:schemeClr val="accent2"/>
              </a:buClr>
              <a:buSzPct val="80000"/>
              <a:buFont typeface="Wingdings" pitchFamily="2" charset="2"/>
              <a:buChar char="n"/>
              <a:defRPr/>
            </a:pPr>
            <a:endParaRPr lang="fr-CH" altLang="fr-FR" dirty="0"/>
          </a:p>
        </p:txBody>
      </p:sp>
      <p:graphicFrame>
        <p:nvGraphicFramePr>
          <p:cNvPr id="4" name="Graphique 3">
            <a:extLst>
              <a:ext uri="{FF2B5EF4-FFF2-40B4-BE49-F238E27FC236}">
                <a16:creationId xmlns:a16="http://schemas.microsoft.com/office/drawing/2014/main" id="{305F36CE-F66F-7448-A393-9F29ECAE7115}"/>
              </a:ext>
            </a:extLst>
          </p:cNvPr>
          <p:cNvGraphicFramePr/>
          <p:nvPr>
            <p:extLst>
              <p:ext uri="{D42A27DB-BD31-4B8C-83A1-F6EECF244321}">
                <p14:modId xmlns:p14="http://schemas.microsoft.com/office/powerpoint/2010/main" val="1319553094"/>
              </p:ext>
            </p:extLst>
          </p:nvPr>
        </p:nvGraphicFramePr>
        <p:xfrm>
          <a:off x="1421823" y="2708920"/>
          <a:ext cx="5662180" cy="2978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254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ACD62B2-A2C8-2BC6-3A39-7D5176E0BFA3}"/>
              </a:ext>
            </a:extLst>
          </p:cNvPr>
          <p:cNvSpPr>
            <a:spLocks noGrp="1" noChangeArrowheads="1"/>
          </p:cNvSpPr>
          <p:nvPr>
            <p:ph type="title"/>
          </p:nvPr>
        </p:nvSpPr>
        <p:spPr>
          <a:xfrm>
            <a:off x="138113" y="404813"/>
            <a:ext cx="8229600" cy="503237"/>
          </a:xfrm>
        </p:spPr>
        <p:txBody>
          <a:bodyPr/>
          <a:lstStyle/>
          <a:p>
            <a:pPr marL="457200" indent="-457200" eaLnBrk="1" hangingPunct="1">
              <a:buFont typeface="Wingdings" pitchFamily="2" charset="2"/>
              <a:buNone/>
            </a:pPr>
            <a:r>
              <a:rPr lang="en-US" altLang="fr-FR" dirty="0">
                <a:ea typeface="ＭＳ Ｐゴシック" panose="020B0600070205080204" pitchFamily="34" charset="-128"/>
              </a:rPr>
              <a:t>Les raisons du </a:t>
            </a:r>
            <a:r>
              <a:rPr lang="en-US" altLang="fr-FR" dirty="0" err="1">
                <a:ea typeface="ＭＳ Ｐゴシック" panose="020B0600070205080204" pitchFamily="34" charset="-128"/>
              </a:rPr>
              <a:t>déclin</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l’institution</a:t>
            </a:r>
            <a:r>
              <a:rPr lang="en-US" altLang="fr-FR" dirty="0">
                <a:ea typeface="ＭＳ Ｐゴシック" panose="020B0600070205080204" pitchFamily="34" charset="-128"/>
              </a:rPr>
              <a:t> de formation-selection 2/3</a:t>
            </a:r>
          </a:p>
        </p:txBody>
      </p:sp>
      <p:sp>
        <p:nvSpPr>
          <p:cNvPr id="4" name="Rectangle 3">
            <a:extLst>
              <a:ext uri="{FF2B5EF4-FFF2-40B4-BE49-F238E27FC236}">
                <a16:creationId xmlns:a16="http://schemas.microsoft.com/office/drawing/2014/main" id="{C314E732-2D23-CCAC-5D95-ACEF724B4FB2}"/>
              </a:ext>
            </a:extLst>
          </p:cNvPr>
          <p:cNvSpPr txBox="1">
            <a:spLocks noChangeArrowheads="1"/>
          </p:cNvSpPr>
          <p:nvPr/>
        </p:nvSpPr>
        <p:spPr bwMode="auto">
          <a:xfrm>
            <a:off x="359568" y="1315642"/>
            <a:ext cx="84248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2" eaLnBrk="1" hangingPunct="1">
              <a:buClr>
                <a:schemeClr val="accent2"/>
              </a:buClr>
              <a:buSzPct val="80000"/>
              <a:buFont typeface="Wingdings" pitchFamily="2" charset="2"/>
              <a:buChar char="n"/>
              <a:defRPr/>
            </a:pPr>
            <a:r>
              <a:rPr lang="fr-CH" altLang="fr-FR" dirty="0"/>
              <a:t>La pression des performances sur le lieu de travail et l'internationalisation de la vie économique ne sont plus compatibles avec des périodes militaires plus longues. </a:t>
            </a:r>
          </a:p>
          <a:p>
            <a:pPr lvl="2" eaLnBrk="1" hangingPunct="1">
              <a:buClr>
                <a:schemeClr val="accent2"/>
              </a:buClr>
              <a:buSzPct val="80000"/>
              <a:buFont typeface="Wingdings" pitchFamily="2" charset="2"/>
              <a:buChar char="n"/>
              <a:defRPr/>
            </a:pPr>
            <a:endParaRPr lang="fr-CH" altLang="fr-FR" dirty="0"/>
          </a:p>
          <a:p>
            <a:pPr marL="0" lvl="2" indent="0" eaLnBrk="1" hangingPunct="1">
              <a:buClr>
                <a:schemeClr val="accent2"/>
              </a:buClr>
              <a:buSzPct val="80000"/>
              <a:buNone/>
              <a:defRPr/>
            </a:pPr>
            <a:r>
              <a:rPr lang="fr-CH" altLang="fr-FR" i="1" dirty="0"/>
              <a:t>«La globalisation rendra l'environnement plus difficile pour l'armée de milice suisse. Aujourd'hui, une expérience professionnelle dans une entreprise en Asie a plus de valeur si l’on veut développer de nouveaux marchés. D'une part, c’est lié à la perte de valeur de l’armée. D'autre part, c'est aussi dû à l'internationalisation de notre économie."</a:t>
            </a:r>
          </a:p>
          <a:p>
            <a:pPr lvl="2" eaLnBrk="1" hangingPunct="1">
              <a:buClr>
                <a:schemeClr val="accent2"/>
              </a:buClr>
              <a:buSzPct val="80000"/>
              <a:buFont typeface="Wingdings" pitchFamily="2" charset="2"/>
              <a:buChar char="n"/>
              <a:defRPr/>
            </a:pPr>
            <a:endParaRPr lang="fr-CH" altLang="fr-FR" dirty="0"/>
          </a:p>
          <a:p>
            <a:pPr lvl="2" eaLnBrk="1" hangingPunct="1">
              <a:buClr>
                <a:schemeClr val="accent2"/>
              </a:buClr>
              <a:buSzPct val="80000"/>
              <a:buFont typeface="Wingdings" pitchFamily="2" charset="2"/>
              <a:buChar char="n"/>
              <a:defRPr/>
            </a:pPr>
            <a:r>
              <a:rPr lang="fr-CH" altLang="fr-FR" dirty="0"/>
              <a:t>L'internationalisation de la vie économique rend les réseaux nationaux moins importants / le capital transnational-cosmopolite est devenu plus important.</a:t>
            </a:r>
          </a:p>
          <a:p>
            <a:pPr marL="0" lvl="2" indent="0" eaLnBrk="1" hangingPunct="1">
              <a:buClr>
                <a:schemeClr val="accent2"/>
              </a:buClr>
              <a:buSzPct val="80000"/>
              <a:buNone/>
              <a:defRPr/>
            </a:pPr>
            <a:endParaRPr lang="fr-CH" altLang="fr-FR" dirty="0"/>
          </a:p>
          <a:p>
            <a:pPr marL="0" lvl="2" indent="0" eaLnBrk="1" hangingPunct="1">
              <a:buClr>
                <a:schemeClr val="accent2"/>
              </a:buClr>
              <a:buSzPct val="80000"/>
              <a:buNone/>
              <a:defRPr/>
            </a:pPr>
            <a:r>
              <a:rPr lang="fr-CH" altLang="fr-FR" i="1" dirty="0"/>
              <a:t>"L'internationalisation fait que les relations à l'intérieur de la Suisse sont devenues moins importantes que les relations au-delà des frontières. Et bien sûr, cela a nui à l'armée en tant qu'institution nationale. Un MBA international c’est idéal pour connaitre des gens dans différents pays que vous pouvez ’activer’ lorsque vous avez besoin de contacts là-bas."</a:t>
            </a:r>
            <a:endParaRPr lang="fr-CH" i="1" dirty="0"/>
          </a:p>
        </p:txBody>
      </p:sp>
    </p:spTree>
    <p:extLst>
      <p:ext uri="{BB962C8B-B14F-4D97-AF65-F5344CB8AC3E}">
        <p14:creationId xmlns:p14="http://schemas.microsoft.com/office/powerpoint/2010/main" val="395878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ACD62B2-A2C8-2BC6-3A39-7D5176E0BFA3}"/>
              </a:ext>
            </a:extLst>
          </p:cNvPr>
          <p:cNvSpPr>
            <a:spLocks noGrp="1" noChangeArrowheads="1"/>
          </p:cNvSpPr>
          <p:nvPr>
            <p:ph type="title"/>
          </p:nvPr>
        </p:nvSpPr>
        <p:spPr>
          <a:xfrm>
            <a:off x="138113" y="404813"/>
            <a:ext cx="8229600" cy="503237"/>
          </a:xfrm>
        </p:spPr>
        <p:txBody>
          <a:bodyPr/>
          <a:lstStyle/>
          <a:p>
            <a:pPr marL="457200" indent="-457200" eaLnBrk="1" hangingPunct="1">
              <a:buFont typeface="Wingdings" pitchFamily="2" charset="2"/>
              <a:buNone/>
            </a:pPr>
            <a:r>
              <a:rPr lang="en-US" altLang="fr-FR" dirty="0">
                <a:ea typeface="ＭＳ Ｐゴシック" panose="020B0600070205080204" pitchFamily="34" charset="-128"/>
              </a:rPr>
              <a:t>Les raisons du </a:t>
            </a:r>
            <a:r>
              <a:rPr lang="en-US" altLang="fr-FR" dirty="0" err="1">
                <a:ea typeface="ＭＳ Ｐゴシック" panose="020B0600070205080204" pitchFamily="34" charset="-128"/>
              </a:rPr>
              <a:t>déclin</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l’institution</a:t>
            </a:r>
            <a:r>
              <a:rPr lang="en-US" altLang="fr-FR" dirty="0">
                <a:ea typeface="ＭＳ Ｐゴシック" panose="020B0600070205080204" pitchFamily="34" charset="-128"/>
              </a:rPr>
              <a:t> de formation-selection 3/3</a:t>
            </a:r>
          </a:p>
        </p:txBody>
      </p:sp>
      <p:sp>
        <p:nvSpPr>
          <p:cNvPr id="5" name="Rectangle 3">
            <a:extLst>
              <a:ext uri="{FF2B5EF4-FFF2-40B4-BE49-F238E27FC236}">
                <a16:creationId xmlns:a16="http://schemas.microsoft.com/office/drawing/2014/main" id="{3B5777BF-B597-58CB-FA7C-3F175DE95673}"/>
              </a:ext>
            </a:extLst>
          </p:cNvPr>
          <p:cNvSpPr txBox="1">
            <a:spLocks noChangeArrowheads="1"/>
          </p:cNvSpPr>
          <p:nvPr/>
        </p:nvSpPr>
        <p:spPr bwMode="auto">
          <a:xfrm>
            <a:off x="359569" y="836712"/>
            <a:ext cx="8424862"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marL="0" lvl="2" indent="0" eaLnBrk="1" hangingPunct="1">
              <a:buClr>
                <a:schemeClr val="accent2"/>
              </a:buClr>
              <a:buSzPct val="80000"/>
              <a:buFontTx/>
              <a:buNone/>
              <a:defRPr/>
            </a:pPr>
            <a:endParaRPr lang="fr-CH" altLang="fr-FR" dirty="0"/>
          </a:p>
          <a:p>
            <a:pPr marL="0" lvl="2" indent="0" eaLnBrk="1" hangingPunct="1">
              <a:buClr>
                <a:schemeClr val="accent2"/>
              </a:buClr>
              <a:buSzPct val="80000"/>
              <a:buNone/>
              <a:defRPr/>
            </a:pPr>
            <a:r>
              <a:rPr lang="fr-CH" altLang="fr-FR" sz="1800" i="1" dirty="0"/>
              <a:t>»Quand vous avez des cadres étrangers qui décident des candidats pour des emplois en Suisse, l’expérience militaire risque - à quelques exceptions près - d'être interprétée comme un désavantage. Ces personnes n'ont aucune idée de ce que vous pouvez apprendre dans l'armée et de la façon dont notre système fonctionne aujourd'hui. Et, bien sûr, ils disent : "L'armée ? </a:t>
            </a:r>
            <a:r>
              <a:rPr lang="fr-CH" altLang="fr-FR" sz="1800" i="1" dirty="0" err="1"/>
              <a:t>Hmm</a:t>
            </a:r>
            <a:r>
              <a:rPr lang="fr-CH" altLang="fr-FR" sz="1800" i="1" dirty="0"/>
              <a:t>. On ne connaît pas ça à la maison, c'est bizarre, ça prend beaucoup de temps - je ne peux rien en faire !"".</a:t>
            </a:r>
          </a:p>
          <a:p>
            <a:pPr marL="0" lvl="2" indent="0" eaLnBrk="1" hangingPunct="1">
              <a:buClr>
                <a:schemeClr val="accent2"/>
              </a:buClr>
              <a:buSzPct val="80000"/>
              <a:buNone/>
              <a:defRPr/>
            </a:pPr>
            <a:r>
              <a:rPr lang="fr-CH" altLang="fr-FR" sz="1800" dirty="0"/>
              <a:t> </a:t>
            </a:r>
          </a:p>
          <a:p>
            <a:pPr lvl="2" eaLnBrk="1" hangingPunct="1">
              <a:buClr>
                <a:schemeClr val="accent2"/>
              </a:buClr>
              <a:buSzPct val="80000"/>
              <a:buFont typeface="Wingdings" pitchFamily="2" charset="2"/>
              <a:buChar char="n"/>
              <a:defRPr/>
            </a:pPr>
            <a:r>
              <a:rPr lang="fr-CH" altLang="fr-FR" sz="1800" dirty="0"/>
              <a:t>Changement lent du régime de genre : attentes de carrière des femmes, les femmes en tant que concurrentes pour les postes de haut niveau.  </a:t>
            </a:r>
          </a:p>
          <a:p>
            <a:pPr lvl="2" eaLnBrk="1" hangingPunct="1">
              <a:buClr>
                <a:schemeClr val="accent2"/>
              </a:buClr>
              <a:buSzPct val="80000"/>
              <a:buFont typeface="Wingdings" pitchFamily="2" charset="2"/>
              <a:buChar char="n"/>
              <a:defRPr/>
            </a:pPr>
            <a:endParaRPr lang="fr-CH" altLang="fr-FR" sz="1800" dirty="0"/>
          </a:p>
          <a:p>
            <a:pPr marL="0" lvl="2" indent="0" eaLnBrk="1" hangingPunct="1">
              <a:buClr>
                <a:schemeClr val="accent2"/>
              </a:buClr>
              <a:buSzPct val="80000"/>
              <a:buNone/>
              <a:defRPr/>
            </a:pPr>
            <a:r>
              <a:rPr lang="fr-CH" altLang="fr-FR" sz="1800" i="1" dirty="0"/>
              <a:t>"Dans les générations précédentes - même avant la notre – l’homme travaillait simplement et participait à des clubs et à diverses fonctions, et la femme s'occupait des enfants et du ménage. Et de nos jours, les jeunes pères sont tout aussi mis au défi d'élever les enfants et les mères peuvent travailler ou vouloir se réaliser et donc l'interaction des exigences privées, professionnelles et militaires est un problème ou peut le devenir."</a:t>
            </a:r>
            <a:endParaRPr lang="fr-CH" sz="1800" i="1" dirty="0"/>
          </a:p>
          <a:p>
            <a:pPr marL="0" indent="0" eaLnBrk="1" hangingPunct="1">
              <a:buFont typeface="Wingdings" pitchFamily="2" charset="2"/>
              <a:buNone/>
              <a:defRPr/>
            </a:pPr>
            <a:endParaRPr lang="fr-CH" dirty="0"/>
          </a:p>
          <a:p>
            <a:pPr marL="0" indent="0" eaLnBrk="1" hangingPunct="1">
              <a:buFont typeface="Wingdings" pitchFamily="2" charset="2"/>
              <a:buNone/>
              <a:defRPr/>
            </a:pPr>
            <a:endParaRPr lang="fr-CH" altLang="fr-FR" sz="1600" b="1" dirty="0"/>
          </a:p>
        </p:txBody>
      </p:sp>
    </p:spTree>
    <p:extLst>
      <p:ext uri="{BB962C8B-B14F-4D97-AF65-F5344CB8AC3E}">
        <p14:creationId xmlns:p14="http://schemas.microsoft.com/office/powerpoint/2010/main" val="3979164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dirty="0"/>
              <a:t>2. Institutions nationales et carrières de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L’armée suisse: institution historique de formation-sélection des élites</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Mécanismes de production de confiance </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5. Expliquer le déclin de cette institution?</a:t>
            </a:r>
          </a:p>
          <a:p>
            <a:pPr lvl="1" eaLnBrk="1" hangingPunct="1">
              <a:spcBef>
                <a:spcPct val="0"/>
              </a:spcBef>
              <a:buClrTx/>
              <a:buFontTx/>
              <a:buNone/>
            </a:pPr>
            <a:endParaRPr lang="fr-CH" altLang="fr-FR" sz="2000" b="1" dirty="0"/>
          </a:p>
          <a:p>
            <a:pPr lvl="1" eaLnBrk="1" hangingPunct="1">
              <a:spcBef>
                <a:spcPct val="0"/>
              </a:spcBef>
              <a:buClrTx/>
              <a:buFont typeface="Century Gothic" panose="020B0502020202020204" pitchFamily="34" charset="0"/>
              <a:buNone/>
            </a:pPr>
            <a:r>
              <a:rPr lang="fr-CH" altLang="fr-FR" sz="2000" b="1" dirty="0"/>
              <a:t>6. Discussion </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358386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9D3E3BC-10B5-A3FD-0138-484594372593}"/>
              </a:ext>
            </a:extLst>
          </p:cNvPr>
          <p:cNvSpPr>
            <a:spLocks noGrp="1" noChangeArrowheads="1"/>
          </p:cNvSpPr>
          <p:nvPr>
            <p:ph type="title"/>
          </p:nvPr>
        </p:nvSpPr>
        <p:spPr>
          <a:xfrm>
            <a:off x="138113" y="404813"/>
            <a:ext cx="8229600" cy="503237"/>
          </a:xfrm>
        </p:spPr>
        <p:txBody>
          <a:bodyPr/>
          <a:lstStyle/>
          <a:p>
            <a:pPr eaLnBrk="1" hangingPunct="1"/>
            <a:r>
              <a:rPr lang="fr-CH" altLang="fr-FR" dirty="0">
                <a:ea typeface="ＭＳ Ｐゴシック" panose="020B0600070205080204" pitchFamily="34" charset="-128"/>
              </a:rPr>
              <a:t>Un cas unique de culture homogène de l’élite?</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414252" y="688183"/>
            <a:ext cx="9306731"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3" eaLnBrk="1" hangingPunct="1">
              <a:buClr>
                <a:schemeClr val="accent2"/>
              </a:buClr>
              <a:buSzPct val="80000"/>
              <a:buFontTx/>
              <a:buNone/>
              <a:defRPr/>
            </a:pPr>
            <a:endParaRPr lang="fr-CH" altLang="fr-FR" sz="1600" dirty="0">
              <a:latin typeface="Arial" panose="020B0604020202020204" pitchFamily="34" charset="0"/>
            </a:endParaRPr>
          </a:p>
          <a:p>
            <a:pPr marL="800100" lvl="1" indent="-342900">
              <a:buFontTx/>
              <a:buChar char="-"/>
            </a:pPr>
            <a:r>
              <a:rPr lang="fr-FR" altLang="fr-FR" sz="1800" b="1" dirty="0"/>
              <a:t>Plus souvent des Institutions de formation scolaire/universitaire</a:t>
            </a:r>
          </a:p>
          <a:p>
            <a:pPr marL="1200150" lvl="2">
              <a:buFontTx/>
              <a:buChar char="-"/>
            </a:pPr>
            <a:r>
              <a:rPr lang="fr-FR" altLang="fr-FR" sz="1800" dirty="0"/>
              <a:t>Production de capital culturel et symbolique / reproduction sociale</a:t>
            </a:r>
          </a:p>
          <a:p>
            <a:pPr marL="1200150" lvl="2">
              <a:buFontTx/>
              <a:buChar char="-"/>
            </a:pPr>
            <a:r>
              <a:rPr lang="fr-FR" altLang="fr-FR" sz="1800" dirty="0"/>
              <a:t>Internats britanniques (</a:t>
            </a:r>
            <a:r>
              <a:rPr lang="fr-FR" altLang="fr-FR" sz="1800" dirty="0" err="1"/>
              <a:t>old</a:t>
            </a:r>
            <a:r>
              <a:rPr lang="fr-FR" altLang="fr-FR" sz="1800" dirty="0"/>
              <a:t> boy networks) et </a:t>
            </a:r>
            <a:r>
              <a:rPr lang="fr-FR" altLang="fr-FR" sz="1800" dirty="0" err="1"/>
              <a:t>Oxbridge</a:t>
            </a:r>
            <a:r>
              <a:rPr lang="fr-FR" altLang="fr-FR" sz="1800" dirty="0"/>
              <a:t> (McLean, Harvey &amp; </a:t>
            </a:r>
            <a:r>
              <a:rPr lang="fr-FR" altLang="fr-FR" sz="1800" dirty="0" err="1"/>
              <a:t>Press</a:t>
            </a:r>
            <a:r>
              <a:rPr lang="fr-FR" altLang="fr-FR" sz="1800" dirty="0"/>
              <a:t>, 2006)</a:t>
            </a:r>
          </a:p>
          <a:p>
            <a:pPr marL="1200150" lvl="2">
              <a:buFontTx/>
              <a:buChar char="-"/>
            </a:pPr>
            <a:r>
              <a:rPr lang="fr-FR" altLang="fr-FR" sz="1800" dirty="0" err="1"/>
              <a:t>Bocconi</a:t>
            </a:r>
            <a:r>
              <a:rPr lang="fr-FR" altLang="fr-FR" sz="1800" dirty="0"/>
              <a:t> en Italie</a:t>
            </a:r>
          </a:p>
          <a:p>
            <a:pPr marL="800100" lvl="1" indent="-342900">
              <a:buFontTx/>
              <a:buChar char="-"/>
            </a:pPr>
            <a:endParaRPr lang="fr-FR" altLang="fr-FR" sz="1800" b="1" dirty="0"/>
          </a:p>
          <a:p>
            <a:pPr marL="800100" lvl="1" indent="-342900">
              <a:buFontTx/>
              <a:buChar char="-"/>
            </a:pPr>
            <a:r>
              <a:rPr lang="fr-FR" altLang="fr-FR" sz="1800" b="1" dirty="0"/>
              <a:t>Haute fonction publique (France) – Grands corps de l’Etat </a:t>
            </a:r>
          </a:p>
          <a:p>
            <a:pPr marL="1200150" lvl="2">
              <a:buFontTx/>
              <a:buChar char="-"/>
            </a:pPr>
            <a:r>
              <a:rPr lang="fr-FR" altLang="fr-FR" sz="1800" dirty="0"/>
              <a:t>Elites scolaires (bottes) – (</a:t>
            </a:r>
            <a:r>
              <a:rPr lang="fr-FR" altLang="fr-FR" sz="1800" dirty="0" err="1"/>
              <a:t>Dudouet</a:t>
            </a:r>
            <a:r>
              <a:rPr lang="fr-FR" altLang="fr-FR" sz="1800" dirty="0"/>
              <a:t> et Joly, 2010)</a:t>
            </a:r>
          </a:p>
          <a:p>
            <a:pPr marL="1200150" lvl="2">
              <a:buFontTx/>
              <a:buChar char="-"/>
            </a:pPr>
            <a:r>
              <a:rPr lang="fr-FR" altLang="fr-FR" sz="1800" dirty="0"/>
              <a:t>Réseaux centralisés utiles à plusieurs étapes de la carrière – capital social</a:t>
            </a:r>
          </a:p>
          <a:p>
            <a:pPr marL="1200150" lvl="2">
              <a:buFontTx/>
              <a:buChar char="-"/>
            </a:pPr>
            <a:r>
              <a:rPr lang="fr-FR" altLang="fr-FR" sz="1800" dirty="0"/>
              <a:t>Programme d’accompagnement des Grands Corps  (Bauer/Cohen, 1981)</a:t>
            </a:r>
          </a:p>
          <a:p>
            <a:pPr marL="800100" lvl="1" indent="-342900">
              <a:buFontTx/>
              <a:buChar char="-"/>
            </a:pPr>
            <a:endParaRPr lang="fr-FR" altLang="fr-FR" sz="1000" dirty="0"/>
          </a:p>
          <a:p>
            <a:pPr marL="800100" lvl="1" indent="-342900">
              <a:buFontTx/>
              <a:buChar char="-"/>
            </a:pPr>
            <a:r>
              <a:rPr lang="fr-FR" altLang="fr-FR" sz="1800" b="1" dirty="0"/>
              <a:t>Doctorat (Allemagne) </a:t>
            </a:r>
            <a:r>
              <a:rPr lang="fr-FR" altLang="fr-FR" sz="1800" dirty="0"/>
              <a:t>(Franck, Opitz, 2007)</a:t>
            </a:r>
          </a:p>
          <a:p>
            <a:pPr marL="1200150" lvl="2">
              <a:buFontTx/>
              <a:buChar char="-"/>
            </a:pPr>
            <a:r>
              <a:rPr lang="fr-FR" altLang="fr-FR" sz="1800" dirty="0"/>
              <a:t>Elites scolaires – experts – capital culturel (</a:t>
            </a:r>
            <a:r>
              <a:rPr lang="fr-FR" altLang="fr-FR" sz="1800" dirty="0" err="1"/>
              <a:t>Davoine</a:t>
            </a:r>
            <a:r>
              <a:rPr lang="fr-FR" altLang="fr-FR" sz="1800" dirty="0"/>
              <a:t> et Schmid, 2022)</a:t>
            </a:r>
          </a:p>
          <a:p>
            <a:pPr marL="1200150" lvl="2">
              <a:buFontTx/>
              <a:buChar char="-"/>
            </a:pPr>
            <a:r>
              <a:rPr lang="fr-FR" altLang="fr-FR" sz="1800" dirty="0"/>
              <a:t>Réseaux plus décentralisés – spécifiques à la chaire</a:t>
            </a:r>
          </a:p>
          <a:p>
            <a:pPr marL="1200150" lvl="2">
              <a:buFontTx/>
              <a:buChar char="-"/>
            </a:pPr>
            <a:r>
              <a:rPr lang="fr-FR" altLang="fr-FR" sz="1800" dirty="0"/>
              <a:t>De l’assistant de professeur à l’assistant de CEO</a:t>
            </a:r>
          </a:p>
          <a:p>
            <a:pPr lvl="3" eaLnBrk="1" hangingPunct="1">
              <a:buClr>
                <a:schemeClr val="accent2"/>
              </a:buClr>
              <a:buSzPct val="80000"/>
              <a:buFontTx/>
              <a:buNone/>
              <a:defRPr/>
            </a:pPr>
            <a:endParaRPr lang="fr-CH" altLang="fr-FR" sz="1600"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9D3E3BC-10B5-A3FD-0138-484594372593}"/>
              </a:ext>
            </a:extLst>
          </p:cNvPr>
          <p:cNvSpPr>
            <a:spLocks noGrp="1" noChangeArrowheads="1"/>
          </p:cNvSpPr>
          <p:nvPr>
            <p:ph type="title"/>
          </p:nvPr>
        </p:nvSpPr>
        <p:spPr>
          <a:xfrm>
            <a:off x="138113" y="404813"/>
            <a:ext cx="8229600" cy="503237"/>
          </a:xfrm>
        </p:spPr>
        <p:txBody>
          <a:bodyPr/>
          <a:lstStyle/>
          <a:p>
            <a:pPr eaLnBrk="1" hangingPunct="1"/>
            <a:r>
              <a:rPr lang="fr-CH" altLang="fr-FR" dirty="0">
                <a:ea typeface="ＭＳ Ｐゴシック" panose="020B0600070205080204" pitchFamily="34" charset="-128"/>
              </a:rPr>
              <a:t>L’avenir ?</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414252" y="688183"/>
            <a:ext cx="9306731"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3" eaLnBrk="1" hangingPunct="1">
              <a:buClr>
                <a:schemeClr val="accent2"/>
              </a:buClr>
              <a:buSzPct val="80000"/>
              <a:buFontTx/>
              <a:buNone/>
              <a:defRPr/>
            </a:pPr>
            <a:endParaRPr lang="fr-CH" altLang="fr-FR" sz="1600" dirty="0">
              <a:latin typeface="Arial" panose="020B0604020202020204" pitchFamily="34" charset="0"/>
            </a:endParaRPr>
          </a:p>
          <a:p>
            <a:pPr marL="800100" lvl="1" indent="-342900">
              <a:buFontTx/>
              <a:buChar char="-"/>
            </a:pPr>
            <a:r>
              <a:rPr lang="fr-FR" altLang="fr-FR" sz="1800" dirty="0"/>
              <a:t>Vers une nouvelle </a:t>
            </a:r>
            <a:r>
              <a:rPr lang="fr-FR" altLang="fr-FR" sz="1800" dirty="0" err="1"/>
              <a:t>déglobalisation</a:t>
            </a:r>
            <a:r>
              <a:rPr lang="fr-FR" altLang="fr-FR" sz="1800" dirty="0"/>
              <a:t> (</a:t>
            </a:r>
            <a:r>
              <a:rPr lang="fr-FR" altLang="fr-FR" sz="1800" dirty="0" err="1"/>
              <a:t>Usunier</a:t>
            </a:r>
            <a:r>
              <a:rPr lang="fr-FR" altLang="fr-FR" sz="1800" dirty="0"/>
              <a:t>, 2022) et la reconstitution d’une culture homogène de l’élite économique nationale?</a:t>
            </a:r>
          </a:p>
          <a:p>
            <a:pPr marL="800100" lvl="1" indent="-342900">
              <a:buFontTx/>
              <a:buChar char="-"/>
            </a:pPr>
            <a:endParaRPr lang="fr-FR" altLang="fr-FR" sz="1800" dirty="0"/>
          </a:p>
          <a:p>
            <a:pPr marL="800100" lvl="1" indent="-342900">
              <a:buFontTx/>
              <a:buChar char="-"/>
            </a:pPr>
            <a:r>
              <a:rPr lang="fr-FR" altLang="fr-FR" sz="1800" dirty="0"/>
              <a:t>Vers une nouvelle guerre froide et un retour du sens pour l’armée ?</a:t>
            </a:r>
          </a:p>
          <a:p>
            <a:pPr marL="800100" lvl="1" indent="-342900">
              <a:buFontTx/>
              <a:buChar char="-"/>
            </a:pPr>
            <a:endParaRPr lang="fr-FR" altLang="fr-FR" sz="1800" b="1" dirty="0"/>
          </a:p>
          <a:p>
            <a:pPr lvl="3" eaLnBrk="1" hangingPunct="1">
              <a:buClr>
                <a:schemeClr val="accent2"/>
              </a:buClr>
              <a:buSzPct val="80000"/>
              <a:buFontTx/>
              <a:buNone/>
              <a:defRPr/>
            </a:pPr>
            <a:endParaRPr lang="fr-CH" altLang="fr-FR" sz="1600" dirty="0">
              <a:latin typeface="Arial" panose="020B0604020202020204" pitchFamily="34" charset="0"/>
            </a:endParaRPr>
          </a:p>
        </p:txBody>
      </p:sp>
      <p:pic>
        <p:nvPicPr>
          <p:cNvPr id="4" name="Image 3">
            <a:extLst>
              <a:ext uri="{FF2B5EF4-FFF2-40B4-BE49-F238E27FC236}">
                <a16:creationId xmlns:a16="http://schemas.microsoft.com/office/drawing/2014/main" id="{1E5C04E8-3B65-07D0-F5C4-A5762532EFD1}"/>
              </a:ext>
            </a:extLst>
          </p:cNvPr>
          <p:cNvPicPr>
            <a:picLocks noChangeAspect="1"/>
          </p:cNvPicPr>
          <p:nvPr/>
        </p:nvPicPr>
        <p:blipFill>
          <a:blip r:embed="rId2"/>
          <a:stretch>
            <a:fillRect/>
          </a:stretch>
        </p:blipFill>
        <p:spPr>
          <a:xfrm>
            <a:off x="2505829" y="2780928"/>
            <a:ext cx="3494168" cy="2841896"/>
          </a:xfrm>
          <a:prstGeom prst="rect">
            <a:avLst/>
          </a:prstGeom>
        </p:spPr>
      </p:pic>
    </p:spTree>
    <p:extLst>
      <p:ext uri="{BB962C8B-B14F-4D97-AF65-F5344CB8AC3E}">
        <p14:creationId xmlns:p14="http://schemas.microsoft.com/office/powerpoint/2010/main" val="2405050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 2">
            <a:extLst>
              <a:ext uri="{FF2B5EF4-FFF2-40B4-BE49-F238E27FC236}">
                <a16:creationId xmlns:a16="http://schemas.microsoft.com/office/drawing/2014/main" id="{EF40C47E-6433-B145-98CC-7AE24BE21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137" y="3874485"/>
            <a:ext cx="18764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Image 4">
            <a:extLst>
              <a:ext uri="{FF2B5EF4-FFF2-40B4-BE49-F238E27FC236}">
                <a16:creationId xmlns:a16="http://schemas.microsoft.com/office/drawing/2014/main" id="{3A6E61F3-AD9F-A04F-BBAC-E4A2CA7BF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646" y="1550385"/>
            <a:ext cx="42926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 6">
            <a:extLst>
              <a:ext uri="{FF2B5EF4-FFF2-40B4-BE49-F238E27FC236}">
                <a16:creationId xmlns:a16="http://schemas.microsoft.com/office/drawing/2014/main" id="{74B15297-082C-7441-93F4-FACF41D90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46" y="1550385"/>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64003391-DD96-D909-9B05-318289506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447073"/>
            <a:ext cx="22479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74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7DA931A-3292-5439-37AE-91C635C1AD18}"/>
              </a:ext>
            </a:extLst>
          </p:cNvPr>
          <p:cNvSpPr>
            <a:spLocks noGrp="1" noChangeArrowheads="1"/>
          </p:cNvSpPr>
          <p:nvPr>
            <p:ph type="title"/>
          </p:nvPr>
        </p:nvSpPr>
        <p:spPr>
          <a:xfrm>
            <a:off x="138113" y="404813"/>
            <a:ext cx="8229600" cy="503237"/>
          </a:xfrm>
        </p:spPr>
        <p:txBody>
          <a:bodyPr/>
          <a:lstStyle/>
          <a:p>
            <a:pPr eaLnBrk="1" hangingPunct="1"/>
            <a:r>
              <a:rPr lang="fr-CH" altLang="fr-FR" dirty="0">
                <a:ea typeface="ＭＳ Ｐゴシック" panose="020B0600070205080204" pitchFamily="34" charset="-128"/>
              </a:rPr>
              <a:t>Questionnement et sources de la présentation</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359568" y="548680"/>
            <a:ext cx="8424863"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Wingdings" pitchFamily="2" charset="2"/>
              <a:buNone/>
              <a:defRPr/>
            </a:pPr>
            <a:endParaRPr lang="fr-FR" altLang="fr-FR" b="1" dirty="0"/>
          </a:p>
          <a:p>
            <a:pPr marL="0" lvl="2" indent="0" eaLnBrk="1" hangingPunct="1">
              <a:buClr>
                <a:schemeClr val="accent2"/>
              </a:buClr>
              <a:buSzPct val="80000"/>
              <a:buFontTx/>
              <a:buNone/>
              <a:defRPr/>
            </a:pPr>
            <a:r>
              <a:rPr lang="fr-CH" altLang="fr-FR" b="1" dirty="0"/>
              <a:t>➣ Contexte et questionnement </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L’armée suisse au-delà des images historiques (Mercenaires de Marignan, Garde suisse royale, gardes suisses du Vatican…) </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Une armée démocratisée et méritocratique au XXe siècle –plusieurs périodes régulières de service militaire pour les citoyens masculins suisses</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Mécanismes de légitimité d’autorité et de confiance (dans les dirigeants et entre dirigeants) dans les sphères économiques et politiques</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Déclin?</a:t>
            </a:r>
          </a:p>
          <a:p>
            <a:pPr marL="457200" lvl="3" indent="0" eaLnBrk="1" hangingPunct="1">
              <a:buClr>
                <a:schemeClr val="accent2"/>
              </a:buClr>
              <a:buSzPct val="80000"/>
              <a:buNone/>
              <a:defRPr/>
            </a:pPr>
            <a:endParaRPr lang="fr-CH" altLang="fr-FR" sz="1600" dirty="0">
              <a:latin typeface="Arial" panose="020B0604020202020204" pitchFamily="34" charset="0"/>
            </a:endParaRPr>
          </a:p>
          <a:p>
            <a:pPr marL="0" lvl="2" indent="0" eaLnBrk="1" hangingPunct="1">
              <a:buClr>
                <a:schemeClr val="accent2"/>
              </a:buClr>
              <a:buSzPct val="80000"/>
              <a:buFontTx/>
              <a:buNone/>
              <a:defRPr/>
            </a:pPr>
            <a:r>
              <a:rPr lang="fr-CH" altLang="fr-FR" b="1" dirty="0"/>
              <a:t>➣ Cadres théoriques</a:t>
            </a:r>
            <a:endParaRPr lang="fr-CH" altLang="fr-FR" sz="1600" dirty="0">
              <a:latin typeface="Arial" panose="020B0604020202020204" pitchFamily="34" charset="0"/>
            </a:endParaRP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Modèles nationaux et institutions nationales de formation-sélection des élites économiques (</a:t>
            </a:r>
            <a:r>
              <a:rPr lang="fr-CH" altLang="fr-FR" sz="1600" dirty="0" err="1">
                <a:latin typeface="Arial" panose="020B0604020202020204" pitchFamily="34" charset="0"/>
              </a:rPr>
              <a:t>Evan</a:t>
            </a:r>
            <a:r>
              <a:rPr lang="fr-CH" altLang="fr-FR" sz="1600" dirty="0">
                <a:latin typeface="Arial" panose="020B0604020202020204" pitchFamily="34" charset="0"/>
              </a:rPr>
              <a:t> et al. 1989; Bauer et Bertin-</a:t>
            </a:r>
            <a:r>
              <a:rPr lang="fr-CH" altLang="fr-FR" sz="1600" dirty="0" err="1">
                <a:latin typeface="Arial" panose="020B0604020202020204" pitchFamily="34" charset="0"/>
              </a:rPr>
              <a:t>Mourot</a:t>
            </a:r>
            <a:r>
              <a:rPr lang="fr-CH" altLang="fr-FR" sz="1600" dirty="0">
                <a:latin typeface="Arial" panose="020B0604020202020204" pitchFamily="34" charset="0"/>
              </a:rPr>
              <a:t>, 1994, Harvey et McLean 2014)</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Les carrières comme parcours de socialisation et d’acquisition de compétences (Bauer et Cohen, 1981) ou de capitaux culturels, sociaux et symboliques (Bourdieu, 1989)</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Capital social et capital culturel comme source de confiance tacite</a:t>
            </a:r>
          </a:p>
          <a:p>
            <a:pPr lvl="3" eaLnBrk="1" hangingPunct="1">
              <a:buClr>
                <a:schemeClr val="accent2"/>
              </a:buClr>
              <a:buSzPct val="80000"/>
              <a:buFont typeface="Wingdings" pitchFamily="2" charset="2"/>
              <a:buChar char="n"/>
              <a:defRPr/>
            </a:pPr>
            <a:endParaRPr lang="fr-CH" altLang="fr-FR" sz="1600" dirty="0">
              <a:latin typeface="Arial" panose="020B0604020202020204" pitchFamily="34" charset="0"/>
            </a:endParaRPr>
          </a:p>
          <a:p>
            <a:pPr marL="457200" lvl="3" indent="0" eaLnBrk="1" hangingPunct="1">
              <a:buClr>
                <a:schemeClr val="accent2"/>
              </a:buClr>
              <a:buSzPct val="80000"/>
              <a:buNone/>
              <a:defRPr/>
            </a:pPr>
            <a:r>
              <a:rPr lang="fr-CH" altLang="fr-FR" sz="1600" dirty="0">
                <a:latin typeface="Arial" panose="020B0604020202020204" pitchFamily="34" charset="0"/>
              </a:rPr>
              <a:t> </a:t>
            </a:r>
            <a:endParaRPr lang="fr-CH" altLang="fr-FR" sz="1600" b="1" dirty="0"/>
          </a:p>
        </p:txBody>
      </p:sp>
    </p:spTree>
    <p:extLst>
      <p:ext uri="{BB962C8B-B14F-4D97-AF65-F5344CB8AC3E}">
        <p14:creationId xmlns:p14="http://schemas.microsoft.com/office/powerpoint/2010/main" val="356912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179512" y="188640"/>
            <a:ext cx="8229600" cy="503237"/>
          </a:xfrm>
        </p:spPr>
        <p:txBody>
          <a:bodyPr/>
          <a:lstStyle/>
          <a:p>
            <a:r>
              <a:rPr lang="fr-FR" altLang="fr-FR" dirty="0">
                <a:ea typeface="ＭＳ Ｐゴシック" panose="020B0600070205080204" pitchFamily="34" charset="-128"/>
              </a:rPr>
              <a:t>Bibliographie</a:t>
            </a:r>
          </a:p>
        </p:txBody>
      </p:sp>
      <p:sp>
        <p:nvSpPr>
          <p:cNvPr id="2" name="ZoneTexte 1">
            <a:extLst>
              <a:ext uri="{FF2B5EF4-FFF2-40B4-BE49-F238E27FC236}">
                <a16:creationId xmlns:a16="http://schemas.microsoft.com/office/drawing/2014/main" id="{BAEF093F-F346-325C-6EE8-3C60D12B228E}"/>
              </a:ext>
            </a:extLst>
          </p:cNvPr>
          <p:cNvSpPr txBox="1"/>
          <p:nvPr/>
        </p:nvSpPr>
        <p:spPr>
          <a:xfrm>
            <a:off x="683568" y="908720"/>
            <a:ext cx="7992888" cy="5509200"/>
          </a:xfrm>
          <a:prstGeom prst="rect">
            <a:avLst/>
          </a:prstGeom>
          <a:noFill/>
        </p:spPr>
        <p:txBody>
          <a:bodyPr wrap="square" rtlCol="0">
            <a:spAutoFit/>
          </a:bodyPr>
          <a:lstStyle/>
          <a:p>
            <a:r>
              <a:rPr lang="fr-CH" sz="1600" dirty="0"/>
              <a:t>Araujo, P. ; </a:t>
            </a:r>
            <a:r>
              <a:rPr lang="fr-CH" sz="1600" dirty="0" err="1"/>
              <a:t>Davoine</a:t>
            </a:r>
            <a:r>
              <a:rPr lang="fr-CH" sz="1600" dirty="0"/>
              <a:t>, E.; </a:t>
            </a:r>
            <a:r>
              <a:rPr lang="fr-CH" sz="1600" dirty="0" err="1"/>
              <a:t>Donzé</a:t>
            </a:r>
            <a:r>
              <a:rPr lang="fr-CH" sz="1600" dirty="0"/>
              <a:t> P.Y. (2022): </a:t>
            </a:r>
            <a:r>
              <a:rPr lang="en-US" sz="1600" dirty="0"/>
              <a:t>Continuity and discontinuity in the capitals legitimating business elites – a diachronic analysis of the Swiss banking elites during the 20th century (1890-2020)</a:t>
            </a:r>
            <a:r>
              <a:rPr lang="fr-CH" sz="1600" dirty="0"/>
              <a:t>, EGOS 2022</a:t>
            </a:r>
          </a:p>
          <a:p>
            <a:endParaRPr lang="fr-CH" sz="1600" dirty="0"/>
          </a:p>
          <a:p>
            <a:r>
              <a:rPr lang="fr-CH" sz="1600" dirty="0"/>
              <a:t>David, Th., </a:t>
            </a:r>
            <a:r>
              <a:rPr lang="fr-CH" sz="1600" dirty="0" err="1"/>
              <a:t>Davoine</a:t>
            </a:r>
            <a:r>
              <a:rPr lang="fr-CH" sz="1600" dirty="0"/>
              <a:t>, E. (2022): </a:t>
            </a:r>
            <a:r>
              <a:rPr lang="fr-CH" sz="1600" dirty="0" err="1"/>
              <a:t>Etre</a:t>
            </a:r>
            <a:r>
              <a:rPr lang="fr-CH" sz="1600" dirty="0"/>
              <a:t> un chef militaire dans la vie civile : grandeur et déclin du prestige de l’uniforme, in J.P. </a:t>
            </a:r>
            <a:r>
              <a:rPr lang="fr-CH" sz="1600" dirty="0" err="1"/>
              <a:t>Leresche</a:t>
            </a:r>
            <a:r>
              <a:rPr lang="fr-CH" sz="1600" dirty="0"/>
              <a:t>, I. Sainsaulieu (</a:t>
            </a:r>
            <a:r>
              <a:rPr lang="fr-CH" sz="1600" dirty="0" err="1"/>
              <a:t>ed</a:t>
            </a:r>
            <a:r>
              <a:rPr lang="fr-CH" sz="1600" dirty="0"/>
              <a:t>.), (</a:t>
            </a:r>
            <a:r>
              <a:rPr lang="fr-CH" sz="1600" i="1" dirty="0" err="1"/>
              <a:t>forthcoming</a:t>
            </a:r>
            <a:r>
              <a:rPr lang="fr-CH" sz="1600" i="1" dirty="0"/>
              <a:t>)</a:t>
            </a:r>
            <a:endParaRPr lang="fr-CH" sz="1600" dirty="0"/>
          </a:p>
          <a:p>
            <a:endParaRPr lang="fr-CH" sz="1600" dirty="0"/>
          </a:p>
          <a:p>
            <a:r>
              <a:rPr lang="fr-CH" sz="1600" dirty="0" err="1"/>
              <a:t>Davoine</a:t>
            </a:r>
            <a:r>
              <a:rPr lang="fr-CH" sz="1600" dirty="0"/>
              <a:t>, E., </a:t>
            </a:r>
            <a:r>
              <a:rPr lang="fr-CH" sz="1600" dirty="0" err="1"/>
              <a:t>Ginalski</a:t>
            </a:r>
            <a:r>
              <a:rPr lang="fr-CH" sz="1600" dirty="0"/>
              <a:t>, S., Mach, A., &amp; </a:t>
            </a:r>
            <a:r>
              <a:rPr lang="fr-CH" sz="1600" dirty="0" err="1"/>
              <a:t>Ravasi</a:t>
            </a:r>
            <a:r>
              <a:rPr lang="fr-CH" sz="1600" dirty="0"/>
              <a:t>, C. (2015). Impacts of </a:t>
            </a:r>
            <a:r>
              <a:rPr lang="fr-CH" sz="1600" dirty="0" err="1"/>
              <a:t>Globalization</a:t>
            </a:r>
            <a:r>
              <a:rPr lang="fr-CH" sz="1600" dirty="0"/>
              <a:t> </a:t>
            </a:r>
            <a:r>
              <a:rPr lang="fr-CH" sz="1600" dirty="0" err="1"/>
              <a:t>Processes</a:t>
            </a:r>
            <a:r>
              <a:rPr lang="fr-CH" sz="1600" dirty="0"/>
              <a:t> on the </a:t>
            </a:r>
            <a:r>
              <a:rPr lang="fr-CH" sz="1600" dirty="0" err="1"/>
              <a:t>Swiss</a:t>
            </a:r>
            <a:r>
              <a:rPr lang="fr-CH" sz="1600" dirty="0"/>
              <a:t> National Business Elite Community: A </a:t>
            </a:r>
            <a:r>
              <a:rPr lang="fr-CH" sz="1600" dirty="0" err="1"/>
              <a:t>Diachronic</a:t>
            </a:r>
            <a:r>
              <a:rPr lang="fr-CH" sz="1600" dirty="0"/>
              <a:t> </a:t>
            </a:r>
            <a:r>
              <a:rPr lang="fr-CH" sz="1600" dirty="0" err="1"/>
              <a:t>Analysis</a:t>
            </a:r>
            <a:r>
              <a:rPr lang="fr-CH" sz="1600" dirty="0"/>
              <a:t> of </a:t>
            </a:r>
            <a:r>
              <a:rPr lang="fr-CH" sz="1600" dirty="0" err="1"/>
              <a:t>Swiss</a:t>
            </a:r>
            <a:r>
              <a:rPr lang="fr-CH" sz="1600" dirty="0"/>
              <a:t> Large Corporations (1980–2010). In </a:t>
            </a:r>
            <a:r>
              <a:rPr lang="fr-CH" sz="1600" i="1" dirty="0" err="1"/>
              <a:t>Research</a:t>
            </a:r>
            <a:r>
              <a:rPr lang="fr-CH" sz="1600" i="1" dirty="0"/>
              <a:t> in the </a:t>
            </a:r>
            <a:r>
              <a:rPr lang="fr-CH" sz="1600" i="1" dirty="0" err="1"/>
              <a:t>Sociology</a:t>
            </a:r>
            <a:r>
              <a:rPr lang="fr-CH" sz="1600" i="1" dirty="0"/>
              <a:t> of Organizations</a:t>
            </a:r>
            <a:r>
              <a:rPr lang="fr-CH" sz="1600" dirty="0"/>
              <a:t>, </a:t>
            </a:r>
            <a:r>
              <a:rPr lang="fr-CH" sz="1600" i="1" dirty="0"/>
              <a:t>Elites on Trial</a:t>
            </a:r>
            <a:r>
              <a:rPr lang="fr-CH" sz="1600" dirty="0"/>
              <a:t>. Emerald Group </a:t>
            </a:r>
            <a:r>
              <a:rPr lang="fr-CH" sz="1600" dirty="0" err="1"/>
              <a:t>Publishing</a:t>
            </a:r>
            <a:r>
              <a:rPr lang="fr-CH" sz="1600" dirty="0"/>
              <a:t> Limited.</a:t>
            </a:r>
          </a:p>
          <a:p>
            <a:endParaRPr lang="fr-CH" sz="1600" dirty="0"/>
          </a:p>
          <a:p>
            <a:r>
              <a:rPr lang="fr-CH" sz="1600" dirty="0" err="1"/>
              <a:t>Davoine</a:t>
            </a:r>
            <a:r>
              <a:rPr lang="fr-CH" sz="1600" dirty="0"/>
              <a:t>, E., &amp; </a:t>
            </a:r>
            <a:r>
              <a:rPr lang="fr-CH" sz="1600" dirty="0" err="1"/>
              <a:t>Ravasi</a:t>
            </a:r>
            <a:r>
              <a:rPr lang="fr-CH" sz="1600" dirty="0"/>
              <a:t>, C. (2013). The relative </a:t>
            </a:r>
            <a:r>
              <a:rPr lang="fr-CH" sz="1600" dirty="0" err="1"/>
              <a:t>stability</a:t>
            </a:r>
            <a:r>
              <a:rPr lang="fr-CH" sz="1600" dirty="0"/>
              <a:t> of national </a:t>
            </a:r>
            <a:r>
              <a:rPr lang="fr-CH" sz="1600" dirty="0" err="1"/>
              <a:t>career</a:t>
            </a:r>
            <a:r>
              <a:rPr lang="fr-CH" sz="1600" dirty="0"/>
              <a:t> patterns in </a:t>
            </a:r>
            <a:r>
              <a:rPr lang="fr-CH" sz="1600" dirty="0" err="1"/>
              <a:t>European</a:t>
            </a:r>
            <a:r>
              <a:rPr lang="fr-CH" sz="1600" dirty="0"/>
              <a:t> top management </a:t>
            </a:r>
            <a:r>
              <a:rPr lang="fr-CH" sz="1600" dirty="0" err="1"/>
              <a:t>careers</a:t>
            </a:r>
            <a:r>
              <a:rPr lang="fr-CH" sz="1600" dirty="0"/>
              <a:t> in the </a:t>
            </a:r>
            <a:r>
              <a:rPr lang="fr-CH" sz="1600" dirty="0" err="1"/>
              <a:t>age</a:t>
            </a:r>
            <a:r>
              <a:rPr lang="fr-CH" sz="1600" dirty="0"/>
              <a:t> of globalisation: A comparative </a:t>
            </a:r>
            <a:r>
              <a:rPr lang="fr-CH" sz="1600" dirty="0" err="1"/>
              <a:t>study</a:t>
            </a:r>
            <a:r>
              <a:rPr lang="fr-CH" sz="1600" dirty="0"/>
              <a:t> in France/Germany/Great </a:t>
            </a:r>
            <a:r>
              <a:rPr lang="fr-CH" sz="1600" dirty="0" err="1"/>
              <a:t>Britain</a:t>
            </a:r>
            <a:r>
              <a:rPr lang="fr-CH" sz="1600" dirty="0"/>
              <a:t> and </a:t>
            </a:r>
            <a:r>
              <a:rPr lang="fr-CH" sz="1600" dirty="0" err="1"/>
              <a:t>Switzerland</a:t>
            </a:r>
            <a:r>
              <a:rPr lang="fr-CH" sz="1600" dirty="0"/>
              <a:t>. </a:t>
            </a:r>
            <a:r>
              <a:rPr lang="fr-CH" sz="1600" i="1" dirty="0" err="1"/>
              <a:t>European</a:t>
            </a:r>
            <a:r>
              <a:rPr lang="fr-CH" sz="1600" i="1" dirty="0"/>
              <a:t> Management Journal</a:t>
            </a:r>
            <a:r>
              <a:rPr lang="fr-CH" sz="1600" dirty="0"/>
              <a:t>, </a:t>
            </a:r>
            <a:r>
              <a:rPr lang="fr-CH" sz="1600" i="1" dirty="0"/>
              <a:t>31</a:t>
            </a:r>
            <a:r>
              <a:rPr lang="fr-CH" sz="1600" dirty="0"/>
              <a:t>(2), 152-163.</a:t>
            </a:r>
          </a:p>
          <a:p>
            <a:endParaRPr lang="fr-CH" sz="1600" dirty="0"/>
          </a:p>
          <a:p>
            <a:r>
              <a:rPr lang="fr-CH" sz="1600" dirty="0" err="1"/>
              <a:t>Davoine</a:t>
            </a:r>
            <a:r>
              <a:rPr lang="fr-CH" sz="1600" dirty="0"/>
              <a:t>, E., &amp; Schmid, S. (2022). </a:t>
            </a:r>
            <a:r>
              <a:rPr lang="en-GB" sz="1600" dirty="0"/>
              <a:t>Career patterns of top managers in Europe: Signs of further globalisation?,</a:t>
            </a:r>
            <a:r>
              <a:rPr lang="fr-CH" sz="1600" dirty="0"/>
              <a:t> </a:t>
            </a:r>
            <a:r>
              <a:rPr lang="fr-CH" sz="1600" i="1" dirty="0" err="1"/>
              <a:t>European</a:t>
            </a:r>
            <a:r>
              <a:rPr lang="fr-CH" sz="1600" i="1" dirty="0"/>
              <a:t> Management Journal</a:t>
            </a:r>
            <a:r>
              <a:rPr lang="fr-CH" sz="1600" dirty="0"/>
              <a:t>, (</a:t>
            </a:r>
            <a:r>
              <a:rPr lang="fr-CH" sz="1600" i="1" dirty="0" err="1"/>
              <a:t>forthcoming</a:t>
            </a:r>
            <a:r>
              <a:rPr lang="fr-CH" sz="1600" i="1" dirty="0"/>
              <a:t>)</a:t>
            </a:r>
            <a:endParaRPr lang="fr-CH" sz="1600" dirty="0"/>
          </a:p>
          <a:p>
            <a:endParaRPr lang="fr-CH" sz="1600" dirty="0"/>
          </a:p>
          <a:p>
            <a:endParaRPr lang="fr-CH" sz="1600" dirty="0"/>
          </a:p>
          <a:p>
            <a:endParaRPr lang="fr-FR" sz="1600" dirty="0"/>
          </a:p>
        </p:txBody>
      </p:sp>
    </p:spTree>
    <p:extLst>
      <p:ext uri="{BB962C8B-B14F-4D97-AF65-F5344CB8AC3E}">
        <p14:creationId xmlns:p14="http://schemas.microsoft.com/office/powerpoint/2010/main" val="370467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7DA931A-3292-5439-37AE-91C635C1AD18}"/>
              </a:ext>
            </a:extLst>
          </p:cNvPr>
          <p:cNvSpPr>
            <a:spLocks noGrp="1" noChangeArrowheads="1"/>
          </p:cNvSpPr>
          <p:nvPr>
            <p:ph type="title"/>
          </p:nvPr>
        </p:nvSpPr>
        <p:spPr>
          <a:xfrm>
            <a:off x="138113" y="404813"/>
            <a:ext cx="8229600" cy="503237"/>
          </a:xfrm>
        </p:spPr>
        <p:txBody>
          <a:bodyPr/>
          <a:lstStyle/>
          <a:p>
            <a:pPr eaLnBrk="1" hangingPunct="1"/>
            <a:r>
              <a:rPr lang="fr-CH" altLang="fr-FR" dirty="0">
                <a:ea typeface="ＭＳ Ｐゴシック" panose="020B0600070205080204" pitchFamily="34" charset="-128"/>
              </a:rPr>
              <a:t>Une illustration politique des doubles/triples carrières</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359568" y="1088740"/>
            <a:ext cx="842486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Wingdings" pitchFamily="2" charset="2"/>
              <a:buNone/>
              <a:defRPr/>
            </a:pPr>
            <a:endParaRPr lang="fr-FR" altLang="fr-FR" b="1" dirty="0"/>
          </a:p>
          <a:p>
            <a:pPr eaLnBrk="1" hangingPunct="1">
              <a:buFont typeface="Wingdings" pitchFamily="2" charset="2"/>
              <a:buNone/>
              <a:defRPr/>
            </a:pPr>
            <a:endParaRPr lang="fr-FR" altLang="fr-FR" b="1" dirty="0"/>
          </a:p>
          <a:p>
            <a:pPr marL="457200" lvl="3" indent="0" eaLnBrk="1" hangingPunct="1">
              <a:buClr>
                <a:schemeClr val="accent2"/>
              </a:buClr>
              <a:buSzPct val="80000"/>
              <a:buNone/>
              <a:defRPr/>
            </a:pPr>
            <a:r>
              <a:rPr lang="fr-CH" altLang="fr-FR" sz="1600" b="1" dirty="0">
                <a:latin typeface="Arial" panose="020B0604020202020204" pitchFamily="34" charset="0"/>
              </a:rPr>
              <a:t>Johann Schneider Ammann, EPFZ, MBA INSEAD</a:t>
            </a:r>
          </a:p>
          <a:p>
            <a:pPr marL="457200" lvl="3" indent="0" eaLnBrk="1" hangingPunct="1">
              <a:buClr>
                <a:schemeClr val="accent2"/>
              </a:buClr>
              <a:buSzPct val="80000"/>
              <a:buNone/>
              <a:defRPr/>
            </a:pPr>
            <a:r>
              <a:rPr lang="fr-CH" altLang="fr-FR" sz="1600" b="1" dirty="0">
                <a:latin typeface="Arial" panose="020B0604020202020204" pitchFamily="34" charset="0"/>
              </a:rPr>
              <a:t>Conseiller fédéral 2010-2018, Président 2016</a:t>
            </a:r>
          </a:p>
          <a:p>
            <a:pPr marL="457200" lvl="3" indent="0" eaLnBrk="1" hangingPunct="1">
              <a:buClr>
                <a:schemeClr val="accent2"/>
              </a:buClr>
              <a:buSzPct val="80000"/>
              <a:buNone/>
              <a:defRPr/>
            </a:pPr>
            <a:r>
              <a:rPr lang="fr-CH" altLang="fr-FR" sz="1600" b="1" dirty="0">
                <a:latin typeface="Arial" panose="020B0604020202020204" pitchFamily="34" charset="0"/>
              </a:rPr>
              <a:t>Chef d’entreprise Ammann</a:t>
            </a:r>
          </a:p>
          <a:p>
            <a:pPr marL="457200" lvl="3" indent="0" eaLnBrk="1" hangingPunct="1">
              <a:buClr>
                <a:schemeClr val="accent2"/>
              </a:buClr>
              <a:buSzPct val="80000"/>
              <a:buNone/>
              <a:defRPr/>
            </a:pPr>
            <a:r>
              <a:rPr lang="fr-CH" altLang="fr-FR" sz="1600" b="1" dirty="0">
                <a:latin typeface="Arial" panose="020B0604020202020204" pitchFamily="34" charset="0"/>
              </a:rPr>
              <a:t>Colonel EMG</a:t>
            </a: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r>
              <a:rPr lang="fr-CH" altLang="fr-FR" sz="1600" b="1" dirty="0">
                <a:latin typeface="Arial" panose="020B0604020202020204" pitchFamily="34" charset="0"/>
              </a:rPr>
              <a:t>Christoph Blocher, Dr. en droit</a:t>
            </a:r>
          </a:p>
          <a:p>
            <a:pPr marL="457200" lvl="3" indent="0" eaLnBrk="1" hangingPunct="1">
              <a:buClr>
                <a:schemeClr val="accent2"/>
              </a:buClr>
              <a:buSzPct val="80000"/>
              <a:buNone/>
              <a:defRPr/>
            </a:pPr>
            <a:r>
              <a:rPr lang="fr-CH" altLang="fr-FR" sz="1600" b="1" dirty="0">
                <a:latin typeface="Arial" panose="020B0604020202020204" pitchFamily="34" charset="0"/>
              </a:rPr>
              <a:t>Conseiller fédéral 2004-2007</a:t>
            </a:r>
          </a:p>
          <a:p>
            <a:pPr marL="457200" lvl="3" indent="0" eaLnBrk="1" hangingPunct="1">
              <a:buClr>
                <a:schemeClr val="accent2"/>
              </a:buClr>
              <a:buSzPct val="80000"/>
              <a:buNone/>
              <a:defRPr/>
            </a:pPr>
            <a:r>
              <a:rPr lang="fr-CH" altLang="fr-FR" sz="1600" b="1" dirty="0">
                <a:latin typeface="Arial" panose="020B0604020202020204" pitchFamily="34" charset="0"/>
              </a:rPr>
              <a:t>Chef d’entreprise EMS </a:t>
            </a:r>
            <a:r>
              <a:rPr lang="fr-CH" altLang="fr-FR" sz="1600" b="1" dirty="0" err="1">
                <a:latin typeface="Arial" panose="020B0604020202020204" pitchFamily="34" charset="0"/>
              </a:rPr>
              <a:t>Chemie</a:t>
            </a:r>
            <a:endParaRPr lang="fr-CH" altLang="fr-FR" sz="1600" b="1" dirty="0">
              <a:latin typeface="Arial" panose="020B0604020202020204" pitchFamily="34" charset="0"/>
            </a:endParaRPr>
          </a:p>
          <a:p>
            <a:pPr marL="457200" lvl="3" indent="0" eaLnBrk="1" hangingPunct="1">
              <a:buClr>
                <a:schemeClr val="accent2"/>
              </a:buClr>
              <a:buSzPct val="80000"/>
              <a:buNone/>
              <a:defRPr/>
            </a:pPr>
            <a:r>
              <a:rPr lang="fr-CH" altLang="fr-FR" sz="1600" b="1" dirty="0">
                <a:latin typeface="Arial" panose="020B0604020202020204" pitchFamily="34" charset="0"/>
              </a:rPr>
              <a:t>Colonel</a:t>
            </a: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latin typeface="Arial" panose="020B0604020202020204" pitchFamily="34" charset="0"/>
            </a:endParaRPr>
          </a:p>
          <a:p>
            <a:pPr marL="457200" lvl="3" indent="0" eaLnBrk="1" hangingPunct="1">
              <a:buClr>
                <a:schemeClr val="accent2"/>
              </a:buClr>
              <a:buSzPct val="80000"/>
              <a:buNone/>
              <a:defRPr/>
            </a:pPr>
            <a:endParaRPr lang="fr-CH" altLang="fr-FR" sz="1600" b="1" dirty="0"/>
          </a:p>
        </p:txBody>
      </p:sp>
      <p:pic>
        <p:nvPicPr>
          <p:cNvPr id="4" name="Image 3">
            <a:extLst>
              <a:ext uri="{FF2B5EF4-FFF2-40B4-BE49-F238E27FC236}">
                <a16:creationId xmlns:a16="http://schemas.microsoft.com/office/drawing/2014/main" id="{695C6271-9027-29AE-310C-868C16E3676E}"/>
              </a:ext>
            </a:extLst>
          </p:cNvPr>
          <p:cNvPicPr>
            <a:picLocks noChangeAspect="1"/>
          </p:cNvPicPr>
          <p:nvPr/>
        </p:nvPicPr>
        <p:blipFill>
          <a:blip r:embed="rId2"/>
          <a:stretch>
            <a:fillRect/>
          </a:stretch>
        </p:blipFill>
        <p:spPr>
          <a:xfrm>
            <a:off x="6588224" y="1484784"/>
            <a:ext cx="1320800" cy="1543050"/>
          </a:xfrm>
          <a:prstGeom prst="rect">
            <a:avLst/>
          </a:prstGeom>
        </p:spPr>
      </p:pic>
      <p:pic>
        <p:nvPicPr>
          <p:cNvPr id="5" name="Image 4">
            <a:extLst>
              <a:ext uri="{FF2B5EF4-FFF2-40B4-BE49-F238E27FC236}">
                <a16:creationId xmlns:a16="http://schemas.microsoft.com/office/drawing/2014/main" id="{7E8011E8-0B8A-EC94-FD7D-FF1DE9D6D4C1}"/>
              </a:ext>
            </a:extLst>
          </p:cNvPr>
          <p:cNvPicPr>
            <a:picLocks noChangeAspect="1"/>
          </p:cNvPicPr>
          <p:nvPr/>
        </p:nvPicPr>
        <p:blipFill>
          <a:blip r:embed="rId3"/>
          <a:stretch>
            <a:fillRect/>
          </a:stretch>
        </p:blipFill>
        <p:spPr>
          <a:xfrm>
            <a:off x="6588224" y="3176407"/>
            <a:ext cx="1320800" cy="1992026"/>
          </a:xfrm>
          <a:prstGeom prst="rect">
            <a:avLst/>
          </a:prstGeom>
        </p:spPr>
      </p:pic>
    </p:spTree>
    <p:extLst>
      <p:ext uri="{BB962C8B-B14F-4D97-AF65-F5344CB8AC3E}">
        <p14:creationId xmlns:p14="http://schemas.microsoft.com/office/powerpoint/2010/main" val="156370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7DA931A-3292-5439-37AE-91C635C1AD18}"/>
              </a:ext>
            </a:extLst>
          </p:cNvPr>
          <p:cNvSpPr>
            <a:spLocks noGrp="1" noChangeArrowheads="1"/>
          </p:cNvSpPr>
          <p:nvPr>
            <p:ph type="title"/>
          </p:nvPr>
        </p:nvSpPr>
        <p:spPr>
          <a:xfrm>
            <a:off x="138113" y="404813"/>
            <a:ext cx="8229600" cy="503237"/>
          </a:xfrm>
        </p:spPr>
        <p:txBody>
          <a:bodyPr/>
          <a:lstStyle/>
          <a:p>
            <a:pPr eaLnBrk="1" hangingPunct="1"/>
            <a:r>
              <a:rPr lang="fr-CH" altLang="fr-FR" dirty="0">
                <a:ea typeface="ＭＳ Ｐゴシック" panose="020B0600070205080204" pitchFamily="34" charset="-128"/>
              </a:rPr>
              <a:t>Questionnement et sources de la présentation</a:t>
            </a:r>
          </a:p>
        </p:txBody>
      </p:sp>
      <p:sp>
        <p:nvSpPr>
          <p:cNvPr id="9219" name="Rectangle 3">
            <a:extLst>
              <a:ext uri="{FF2B5EF4-FFF2-40B4-BE49-F238E27FC236}">
                <a16:creationId xmlns:a16="http://schemas.microsoft.com/office/drawing/2014/main" id="{C2E6D7C3-CB61-724F-8C8E-C4F3CEAE5608}"/>
              </a:ext>
            </a:extLst>
          </p:cNvPr>
          <p:cNvSpPr txBox="1">
            <a:spLocks noChangeArrowheads="1"/>
          </p:cNvSpPr>
          <p:nvPr/>
        </p:nvSpPr>
        <p:spPr bwMode="auto">
          <a:xfrm>
            <a:off x="359568" y="548680"/>
            <a:ext cx="8424863"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342900" indent="-3429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800100" indent="-3429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Wingdings" pitchFamily="2" charset="2"/>
              <a:buNone/>
              <a:defRPr/>
            </a:pPr>
            <a:endParaRPr lang="fr-FR" altLang="fr-FR" b="1" dirty="0"/>
          </a:p>
          <a:p>
            <a:pPr marL="457200" lvl="3" indent="0" eaLnBrk="1" hangingPunct="1">
              <a:buClr>
                <a:schemeClr val="accent2"/>
              </a:buClr>
              <a:buSzPct val="80000"/>
              <a:buNone/>
              <a:defRPr/>
            </a:pPr>
            <a:endParaRPr lang="fr-CH" altLang="fr-FR" sz="1600" dirty="0">
              <a:latin typeface="Arial" panose="020B0604020202020204" pitchFamily="34" charset="0"/>
            </a:endParaRPr>
          </a:p>
          <a:p>
            <a:pPr marL="0" lvl="2" indent="0" eaLnBrk="1" hangingPunct="1">
              <a:buClr>
                <a:schemeClr val="accent2"/>
              </a:buClr>
              <a:buSzPct val="80000"/>
              <a:buFontTx/>
              <a:buNone/>
              <a:defRPr/>
            </a:pPr>
            <a:r>
              <a:rPr lang="fr-CH" altLang="fr-FR" b="1" dirty="0"/>
              <a:t>➣ Sources (Observatoire des élites suisses, Université de Lausanne)</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Base de données historique des dirigeants des 110 plus grandes entreprises suisses – 1980- 2020</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Analyse des réseaux d’entreprise (participations croisées dans les conseils d’administration)</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Base de données des dirigeants des entreprises des indices boursiers de 4 pays européens</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Interviews de 15 dirigeants avec double carrière militaire et civile  </a:t>
            </a:r>
          </a:p>
          <a:p>
            <a:pPr lvl="3" eaLnBrk="1" hangingPunct="1">
              <a:buClr>
                <a:schemeClr val="accent2"/>
              </a:buClr>
              <a:buSzPct val="80000"/>
              <a:buFont typeface="Wingdings" pitchFamily="2" charset="2"/>
              <a:buChar char="n"/>
              <a:defRPr/>
            </a:pPr>
            <a:r>
              <a:rPr lang="fr-CH" altLang="fr-FR" sz="1600" dirty="0">
                <a:latin typeface="Arial" panose="020B0604020202020204" pitchFamily="34" charset="0"/>
              </a:rPr>
              <a:t>Base de données historique des dirigeants des 40 plus grandes </a:t>
            </a:r>
            <a:r>
              <a:rPr lang="fr-CH" altLang="fr-FR" sz="1600" b="1" dirty="0">
                <a:latin typeface="Arial" panose="020B0604020202020204" pitchFamily="34" charset="0"/>
              </a:rPr>
              <a:t>banques</a:t>
            </a:r>
            <a:r>
              <a:rPr lang="fr-CH" altLang="fr-FR" sz="1600" dirty="0">
                <a:latin typeface="Arial" panose="020B0604020202020204" pitchFamily="34" charset="0"/>
              </a:rPr>
              <a:t> suisses de 1890 à 2020</a:t>
            </a:r>
          </a:p>
          <a:p>
            <a:pPr marL="457200" lvl="3" indent="0" eaLnBrk="1" hangingPunct="1">
              <a:buClr>
                <a:schemeClr val="accent2"/>
              </a:buClr>
              <a:buSzPct val="80000"/>
              <a:buNone/>
              <a:defRPr/>
            </a:pPr>
            <a:r>
              <a:rPr lang="fr-CH" altLang="fr-FR" sz="1600" dirty="0">
                <a:latin typeface="Arial" panose="020B0604020202020204" pitchFamily="34" charset="0"/>
              </a:rPr>
              <a:t> </a:t>
            </a:r>
            <a:endParaRPr lang="fr-CH" altLang="fr-FR" sz="1600" b="1" dirty="0"/>
          </a:p>
        </p:txBody>
      </p:sp>
    </p:spTree>
    <p:extLst>
      <p:ext uri="{BB962C8B-B14F-4D97-AF65-F5344CB8AC3E}">
        <p14:creationId xmlns:p14="http://schemas.microsoft.com/office/powerpoint/2010/main" val="269312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179512" y="188640"/>
            <a:ext cx="8229600" cy="503237"/>
          </a:xfrm>
        </p:spPr>
        <p:txBody>
          <a:bodyPr/>
          <a:lstStyle/>
          <a:p>
            <a:r>
              <a:rPr lang="fr-FR" altLang="fr-FR" dirty="0">
                <a:ea typeface="ＭＳ Ｐゴシック" panose="020B0600070205080204" pitchFamily="34" charset="-128"/>
              </a:rPr>
              <a:t>Bibliographie</a:t>
            </a:r>
          </a:p>
        </p:txBody>
      </p:sp>
      <p:sp>
        <p:nvSpPr>
          <p:cNvPr id="2" name="ZoneTexte 1">
            <a:extLst>
              <a:ext uri="{FF2B5EF4-FFF2-40B4-BE49-F238E27FC236}">
                <a16:creationId xmlns:a16="http://schemas.microsoft.com/office/drawing/2014/main" id="{BAEF093F-F346-325C-6EE8-3C60D12B228E}"/>
              </a:ext>
            </a:extLst>
          </p:cNvPr>
          <p:cNvSpPr txBox="1"/>
          <p:nvPr/>
        </p:nvSpPr>
        <p:spPr>
          <a:xfrm>
            <a:off x="683568" y="908720"/>
            <a:ext cx="7992888" cy="5509200"/>
          </a:xfrm>
          <a:prstGeom prst="rect">
            <a:avLst/>
          </a:prstGeom>
          <a:noFill/>
        </p:spPr>
        <p:txBody>
          <a:bodyPr wrap="square" rtlCol="0">
            <a:spAutoFit/>
          </a:bodyPr>
          <a:lstStyle/>
          <a:p>
            <a:r>
              <a:rPr lang="fr-CH" sz="1600" dirty="0"/>
              <a:t>Araujo, P. ; </a:t>
            </a:r>
            <a:r>
              <a:rPr lang="fr-CH" sz="1600" dirty="0" err="1"/>
              <a:t>Davoine</a:t>
            </a:r>
            <a:r>
              <a:rPr lang="fr-CH" sz="1600" dirty="0"/>
              <a:t>, E.; </a:t>
            </a:r>
            <a:r>
              <a:rPr lang="fr-CH" sz="1600" dirty="0" err="1"/>
              <a:t>Donzé</a:t>
            </a:r>
            <a:r>
              <a:rPr lang="fr-CH" sz="1600" dirty="0"/>
              <a:t> P.Y. (2022): </a:t>
            </a:r>
            <a:r>
              <a:rPr lang="en-US" sz="1600" dirty="0"/>
              <a:t>Continuity and discontinuity in the capitals legitimating business elites – a diachronic analysis of the Swiss banking elites during the 20th century (1890-2020)</a:t>
            </a:r>
            <a:r>
              <a:rPr lang="fr-CH" sz="1600" dirty="0"/>
              <a:t>, EGOS 2022</a:t>
            </a:r>
          </a:p>
          <a:p>
            <a:endParaRPr lang="fr-CH" sz="1600" dirty="0"/>
          </a:p>
          <a:p>
            <a:r>
              <a:rPr lang="fr-CH" sz="1600" dirty="0"/>
              <a:t>David, Th., </a:t>
            </a:r>
            <a:r>
              <a:rPr lang="fr-CH" sz="1600" dirty="0" err="1"/>
              <a:t>Davoine</a:t>
            </a:r>
            <a:r>
              <a:rPr lang="fr-CH" sz="1600" dirty="0"/>
              <a:t>, E. (2022): </a:t>
            </a:r>
            <a:r>
              <a:rPr lang="fr-CH" sz="1600" dirty="0" err="1"/>
              <a:t>Etre</a:t>
            </a:r>
            <a:r>
              <a:rPr lang="fr-CH" sz="1600" dirty="0"/>
              <a:t> un chef militaire dans la vie civile : grandeur et déclin du prestige de l’uniforme, in J.P. </a:t>
            </a:r>
            <a:r>
              <a:rPr lang="fr-CH" sz="1600" dirty="0" err="1"/>
              <a:t>Leresche</a:t>
            </a:r>
            <a:r>
              <a:rPr lang="fr-CH" sz="1600" dirty="0"/>
              <a:t>, I. Sainsaulieu (</a:t>
            </a:r>
            <a:r>
              <a:rPr lang="fr-CH" sz="1600" dirty="0" err="1"/>
              <a:t>ed</a:t>
            </a:r>
            <a:r>
              <a:rPr lang="fr-CH" sz="1600" dirty="0"/>
              <a:t>.), (</a:t>
            </a:r>
            <a:r>
              <a:rPr lang="fr-CH" sz="1600" i="1" dirty="0" err="1"/>
              <a:t>forthcoming</a:t>
            </a:r>
            <a:r>
              <a:rPr lang="fr-CH" sz="1600" i="1" dirty="0"/>
              <a:t>)</a:t>
            </a:r>
            <a:endParaRPr lang="fr-CH" sz="1600" dirty="0"/>
          </a:p>
          <a:p>
            <a:endParaRPr lang="fr-CH" sz="1600" dirty="0"/>
          </a:p>
          <a:p>
            <a:r>
              <a:rPr lang="fr-CH" sz="1600" dirty="0" err="1"/>
              <a:t>Davoine</a:t>
            </a:r>
            <a:r>
              <a:rPr lang="fr-CH" sz="1600" dirty="0"/>
              <a:t>, E., </a:t>
            </a:r>
            <a:r>
              <a:rPr lang="fr-CH" sz="1600" dirty="0" err="1"/>
              <a:t>Ginalski</a:t>
            </a:r>
            <a:r>
              <a:rPr lang="fr-CH" sz="1600" dirty="0"/>
              <a:t>, S., Mach, A., &amp; </a:t>
            </a:r>
            <a:r>
              <a:rPr lang="fr-CH" sz="1600" dirty="0" err="1"/>
              <a:t>Ravasi</a:t>
            </a:r>
            <a:r>
              <a:rPr lang="fr-CH" sz="1600" dirty="0"/>
              <a:t>, C. (2015). Impacts of </a:t>
            </a:r>
            <a:r>
              <a:rPr lang="fr-CH" sz="1600" dirty="0" err="1"/>
              <a:t>Globalization</a:t>
            </a:r>
            <a:r>
              <a:rPr lang="fr-CH" sz="1600" dirty="0"/>
              <a:t> </a:t>
            </a:r>
            <a:r>
              <a:rPr lang="fr-CH" sz="1600" dirty="0" err="1"/>
              <a:t>Processes</a:t>
            </a:r>
            <a:r>
              <a:rPr lang="fr-CH" sz="1600" dirty="0"/>
              <a:t> on the </a:t>
            </a:r>
            <a:r>
              <a:rPr lang="fr-CH" sz="1600" dirty="0" err="1"/>
              <a:t>Swiss</a:t>
            </a:r>
            <a:r>
              <a:rPr lang="fr-CH" sz="1600" dirty="0"/>
              <a:t> National Business Elite Community: A </a:t>
            </a:r>
            <a:r>
              <a:rPr lang="fr-CH" sz="1600" dirty="0" err="1"/>
              <a:t>Diachronic</a:t>
            </a:r>
            <a:r>
              <a:rPr lang="fr-CH" sz="1600" dirty="0"/>
              <a:t> </a:t>
            </a:r>
            <a:r>
              <a:rPr lang="fr-CH" sz="1600" dirty="0" err="1"/>
              <a:t>Analysis</a:t>
            </a:r>
            <a:r>
              <a:rPr lang="fr-CH" sz="1600" dirty="0"/>
              <a:t> of </a:t>
            </a:r>
            <a:r>
              <a:rPr lang="fr-CH" sz="1600" dirty="0" err="1"/>
              <a:t>Swiss</a:t>
            </a:r>
            <a:r>
              <a:rPr lang="fr-CH" sz="1600" dirty="0"/>
              <a:t> Large Corporations (1980–2010). In </a:t>
            </a:r>
            <a:r>
              <a:rPr lang="fr-CH" sz="1600" i="1" dirty="0" err="1"/>
              <a:t>Research</a:t>
            </a:r>
            <a:r>
              <a:rPr lang="fr-CH" sz="1600" i="1" dirty="0"/>
              <a:t> in the </a:t>
            </a:r>
            <a:r>
              <a:rPr lang="fr-CH" sz="1600" i="1" dirty="0" err="1"/>
              <a:t>Sociology</a:t>
            </a:r>
            <a:r>
              <a:rPr lang="fr-CH" sz="1600" i="1" dirty="0"/>
              <a:t> of Organizations</a:t>
            </a:r>
            <a:r>
              <a:rPr lang="fr-CH" sz="1600" dirty="0"/>
              <a:t>, </a:t>
            </a:r>
            <a:r>
              <a:rPr lang="fr-CH" sz="1600" i="1" dirty="0"/>
              <a:t>Elites on Trial</a:t>
            </a:r>
            <a:r>
              <a:rPr lang="fr-CH" sz="1600" dirty="0"/>
              <a:t>. Emerald Group </a:t>
            </a:r>
            <a:r>
              <a:rPr lang="fr-CH" sz="1600" dirty="0" err="1"/>
              <a:t>Publishing</a:t>
            </a:r>
            <a:r>
              <a:rPr lang="fr-CH" sz="1600" dirty="0"/>
              <a:t> Limited.</a:t>
            </a:r>
          </a:p>
          <a:p>
            <a:endParaRPr lang="fr-CH" sz="1600" dirty="0"/>
          </a:p>
          <a:p>
            <a:r>
              <a:rPr lang="fr-CH" sz="1600" dirty="0" err="1"/>
              <a:t>Davoine</a:t>
            </a:r>
            <a:r>
              <a:rPr lang="fr-CH" sz="1600" dirty="0"/>
              <a:t>, E., &amp; </a:t>
            </a:r>
            <a:r>
              <a:rPr lang="fr-CH" sz="1600" dirty="0" err="1"/>
              <a:t>Ravasi</a:t>
            </a:r>
            <a:r>
              <a:rPr lang="fr-CH" sz="1600" dirty="0"/>
              <a:t>, C. (2013). The relative </a:t>
            </a:r>
            <a:r>
              <a:rPr lang="fr-CH" sz="1600" dirty="0" err="1"/>
              <a:t>stability</a:t>
            </a:r>
            <a:r>
              <a:rPr lang="fr-CH" sz="1600" dirty="0"/>
              <a:t> of national </a:t>
            </a:r>
            <a:r>
              <a:rPr lang="fr-CH" sz="1600" dirty="0" err="1"/>
              <a:t>career</a:t>
            </a:r>
            <a:r>
              <a:rPr lang="fr-CH" sz="1600" dirty="0"/>
              <a:t> patterns in </a:t>
            </a:r>
            <a:r>
              <a:rPr lang="fr-CH" sz="1600" dirty="0" err="1"/>
              <a:t>European</a:t>
            </a:r>
            <a:r>
              <a:rPr lang="fr-CH" sz="1600" dirty="0"/>
              <a:t> top management </a:t>
            </a:r>
            <a:r>
              <a:rPr lang="fr-CH" sz="1600" dirty="0" err="1"/>
              <a:t>careers</a:t>
            </a:r>
            <a:r>
              <a:rPr lang="fr-CH" sz="1600" dirty="0"/>
              <a:t> in the </a:t>
            </a:r>
            <a:r>
              <a:rPr lang="fr-CH" sz="1600" dirty="0" err="1"/>
              <a:t>age</a:t>
            </a:r>
            <a:r>
              <a:rPr lang="fr-CH" sz="1600" dirty="0"/>
              <a:t> of globalisation: A comparative </a:t>
            </a:r>
            <a:r>
              <a:rPr lang="fr-CH" sz="1600" dirty="0" err="1"/>
              <a:t>study</a:t>
            </a:r>
            <a:r>
              <a:rPr lang="fr-CH" sz="1600" dirty="0"/>
              <a:t> in France/Germany/Great </a:t>
            </a:r>
            <a:r>
              <a:rPr lang="fr-CH" sz="1600" dirty="0" err="1"/>
              <a:t>Britain</a:t>
            </a:r>
            <a:r>
              <a:rPr lang="fr-CH" sz="1600" dirty="0"/>
              <a:t> and </a:t>
            </a:r>
            <a:r>
              <a:rPr lang="fr-CH" sz="1600" dirty="0" err="1"/>
              <a:t>Switzerland</a:t>
            </a:r>
            <a:r>
              <a:rPr lang="fr-CH" sz="1600" dirty="0"/>
              <a:t>. </a:t>
            </a:r>
            <a:r>
              <a:rPr lang="fr-CH" sz="1600" i="1" dirty="0" err="1"/>
              <a:t>European</a:t>
            </a:r>
            <a:r>
              <a:rPr lang="fr-CH" sz="1600" i="1" dirty="0"/>
              <a:t> Management Journal</a:t>
            </a:r>
            <a:r>
              <a:rPr lang="fr-CH" sz="1600" dirty="0"/>
              <a:t>, </a:t>
            </a:r>
            <a:r>
              <a:rPr lang="fr-CH" sz="1600" i="1" dirty="0"/>
              <a:t>31</a:t>
            </a:r>
            <a:r>
              <a:rPr lang="fr-CH" sz="1600" dirty="0"/>
              <a:t>(2), 152-163.</a:t>
            </a:r>
          </a:p>
          <a:p>
            <a:endParaRPr lang="fr-CH" sz="1600" dirty="0"/>
          </a:p>
          <a:p>
            <a:r>
              <a:rPr lang="fr-CH" sz="1600" dirty="0" err="1"/>
              <a:t>Davoine</a:t>
            </a:r>
            <a:r>
              <a:rPr lang="fr-CH" sz="1600" dirty="0"/>
              <a:t>, E., &amp; Schmid, S. (2022). </a:t>
            </a:r>
            <a:r>
              <a:rPr lang="en-GB" sz="1600" dirty="0"/>
              <a:t>Career patterns of top managers in Europe: Signs of further globalisation?,</a:t>
            </a:r>
            <a:r>
              <a:rPr lang="fr-CH" sz="1600" dirty="0"/>
              <a:t> </a:t>
            </a:r>
            <a:r>
              <a:rPr lang="fr-CH" sz="1600" i="1" dirty="0" err="1"/>
              <a:t>European</a:t>
            </a:r>
            <a:r>
              <a:rPr lang="fr-CH" sz="1600" i="1" dirty="0"/>
              <a:t> Management Journal</a:t>
            </a:r>
            <a:r>
              <a:rPr lang="fr-CH" sz="1600" dirty="0"/>
              <a:t>, (</a:t>
            </a:r>
            <a:r>
              <a:rPr lang="fr-CH" sz="1600" i="1" dirty="0" err="1"/>
              <a:t>forthcoming</a:t>
            </a:r>
            <a:r>
              <a:rPr lang="fr-CH" sz="1600" i="1" dirty="0"/>
              <a:t>)</a:t>
            </a:r>
            <a:endParaRPr lang="fr-CH" sz="1600" dirty="0"/>
          </a:p>
          <a:p>
            <a:endParaRPr lang="fr-CH" sz="1600" dirty="0"/>
          </a:p>
          <a:p>
            <a:endParaRPr lang="fr-CH" sz="1600" dirty="0"/>
          </a:p>
          <a:p>
            <a:endParaRPr lang="fr-FR" sz="1600" dirty="0"/>
          </a:p>
        </p:txBody>
      </p:sp>
    </p:spTree>
    <p:extLst>
      <p:ext uri="{BB962C8B-B14F-4D97-AF65-F5344CB8AC3E}">
        <p14:creationId xmlns:p14="http://schemas.microsoft.com/office/powerpoint/2010/main" val="28452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3">
            <a:extLst>
              <a:ext uri="{FF2B5EF4-FFF2-40B4-BE49-F238E27FC236}">
                <a16:creationId xmlns:a16="http://schemas.microsoft.com/office/drawing/2014/main" id="{4951BBE2-9F36-EB9F-40A5-E089086A5C84}"/>
              </a:ext>
            </a:extLst>
          </p:cNvPr>
          <p:cNvSpPr>
            <a:spLocks noChangeArrowheads="1"/>
          </p:cNvSpPr>
          <p:nvPr/>
        </p:nvSpPr>
        <p:spPr bwMode="auto">
          <a:xfrm>
            <a:off x="0" y="1412875"/>
            <a:ext cx="89646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185B8D"/>
              </a:buClr>
              <a:buFont typeface="Century Gothic" panose="020B0502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lvl="1" eaLnBrk="1" hangingPunct="1">
              <a:spcBef>
                <a:spcPct val="0"/>
              </a:spcBef>
              <a:buClrTx/>
              <a:buNone/>
            </a:pPr>
            <a:r>
              <a:rPr lang="fr-CH" altLang="fr-FR" sz="2000" dirty="0"/>
              <a:t>1. Questionnement et sources de la présentation</a:t>
            </a:r>
          </a:p>
          <a:p>
            <a:pPr lvl="1" eaLnBrk="1" hangingPunct="1">
              <a:spcBef>
                <a:spcPct val="0"/>
              </a:spcBef>
              <a:buClrTx/>
              <a:buFontTx/>
              <a:buNone/>
            </a:pPr>
            <a:endParaRPr lang="fr-CH" altLang="fr-FR" sz="2000" b="1" dirty="0"/>
          </a:p>
          <a:p>
            <a:pPr lvl="1" eaLnBrk="1" hangingPunct="1">
              <a:spcBef>
                <a:spcPct val="0"/>
              </a:spcBef>
              <a:buClrTx/>
              <a:buFontTx/>
              <a:buNone/>
            </a:pPr>
            <a:r>
              <a:rPr lang="fr-CH" altLang="fr-FR" sz="2000" b="1" dirty="0"/>
              <a:t>2. Institutions nationales et carrières de top managers en Europe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3. Les évolutions historiques du profil des élites économiques suisses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4. «Capital militaire» et capitaux classiques des élites économiques </a:t>
            </a:r>
          </a:p>
          <a:p>
            <a:pPr lvl="1" eaLnBrk="1" hangingPunct="1">
              <a:spcBef>
                <a:spcPct val="0"/>
              </a:spcBef>
              <a:buClrTx/>
              <a:buFontTx/>
              <a:buNone/>
            </a:pPr>
            <a:endParaRPr lang="fr-CH" altLang="fr-FR" sz="2000" dirty="0"/>
          </a:p>
          <a:p>
            <a:pPr lvl="1" eaLnBrk="1" hangingPunct="1">
              <a:spcBef>
                <a:spcPct val="0"/>
              </a:spcBef>
              <a:buClrTx/>
              <a:buFontTx/>
              <a:buNone/>
            </a:pPr>
            <a:r>
              <a:rPr lang="fr-CH" altLang="fr-FR" sz="2000" dirty="0"/>
              <a:t>5. «Capital militaire» et mécanismes de production de confiance</a:t>
            </a:r>
          </a:p>
          <a:p>
            <a:pPr lvl="1" eaLnBrk="1" hangingPunct="1">
              <a:spcBef>
                <a:spcPct val="0"/>
              </a:spcBef>
              <a:buClrTx/>
              <a:buFont typeface="Century Gothic" panose="020B0502020202020204" pitchFamily="34" charset="0"/>
              <a:buNone/>
            </a:pPr>
            <a:endParaRPr lang="fr-CH" altLang="fr-FR" sz="2000" dirty="0"/>
          </a:p>
          <a:p>
            <a:pPr lvl="1" eaLnBrk="1" hangingPunct="1">
              <a:spcBef>
                <a:spcPct val="0"/>
              </a:spcBef>
              <a:buClrTx/>
              <a:buFontTx/>
              <a:buNone/>
            </a:pPr>
            <a:r>
              <a:rPr lang="fr-CH" altLang="fr-FR" sz="2000" dirty="0"/>
              <a:t>6. Expliquer le déclin de cette institution?</a:t>
            </a:r>
          </a:p>
          <a:p>
            <a:pPr lvl="1" eaLnBrk="1" hangingPunct="1">
              <a:spcBef>
                <a:spcPct val="0"/>
              </a:spcBef>
              <a:buClrTx/>
              <a:buFontTx/>
              <a:buNone/>
            </a:pPr>
            <a:endParaRPr lang="fr-CH" altLang="fr-FR" sz="2000" dirty="0"/>
          </a:p>
          <a:p>
            <a:pPr lvl="1" eaLnBrk="1" hangingPunct="1">
              <a:spcBef>
                <a:spcPct val="0"/>
              </a:spcBef>
              <a:buClrTx/>
              <a:buNone/>
            </a:pPr>
            <a:r>
              <a:rPr lang="fr-CH" altLang="fr-FR" sz="2000" dirty="0"/>
              <a:t>7. Discussion</a:t>
            </a:r>
          </a:p>
          <a:p>
            <a:pPr lvl="1" eaLnBrk="1" hangingPunct="1">
              <a:spcBef>
                <a:spcPct val="0"/>
              </a:spcBef>
              <a:buClrTx/>
              <a:buFontTx/>
              <a:buNone/>
            </a:pPr>
            <a:endParaRPr lang="fr-CH" altLang="fr-FR" sz="2000" dirty="0"/>
          </a:p>
          <a:p>
            <a:pPr lvl="1" eaLnBrk="1" hangingPunct="1">
              <a:spcBef>
                <a:spcPct val="0"/>
              </a:spcBef>
              <a:buClrTx/>
              <a:buFontTx/>
              <a:buNone/>
            </a:pPr>
            <a:endParaRPr lang="fr-CH" altLang="fr-FR" sz="2000" b="1" dirty="0"/>
          </a:p>
        </p:txBody>
      </p:sp>
      <p:sp>
        <p:nvSpPr>
          <p:cNvPr id="8194" name="Titre 1">
            <a:extLst>
              <a:ext uri="{FF2B5EF4-FFF2-40B4-BE49-F238E27FC236}">
                <a16:creationId xmlns:a16="http://schemas.microsoft.com/office/drawing/2014/main" id="{B12C5FC6-A9F7-DC13-018A-6E7F1E867996}"/>
              </a:ext>
            </a:extLst>
          </p:cNvPr>
          <p:cNvSpPr>
            <a:spLocks noGrp="1" noChangeArrowheads="1"/>
          </p:cNvSpPr>
          <p:nvPr>
            <p:ph type="title"/>
          </p:nvPr>
        </p:nvSpPr>
        <p:spPr>
          <a:xfrm>
            <a:off x="250825" y="620713"/>
            <a:ext cx="8229600" cy="503237"/>
          </a:xfrm>
        </p:spPr>
        <p:txBody>
          <a:bodyPr/>
          <a:lstStyle/>
          <a:p>
            <a:r>
              <a:rPr lang="fr-FR" altLang="fr-FR" dirty="0">
                <a:ea typeface="ＭＳ Ｐゴシック" panose="020B0600070205080204" pitchFamily="34" charset="-128"/>
              </a:rPr>
              <a:t>Structure de la présentation</a:t>
            </a:r>
          </a:p>
        </p:txBody>
      </p:sp>
    </p:spTree>
    <p:extLst>
      <p:ext uri="{BB962C8B-B14F-4D97-AF65-F5344CB8AC3E}">
        <p14:creationId xmlns:p14="http://schemas.microsoft.com/office/powerpoint/2010/main" val="3868895065"/>
      </p:ext>
    </p:extLst>
  </p:cSld>
  <p:clrMapOvr>
    <a:masterClrMapping/>
  </p:clrMapOvr>
</p:sld>
</file>

<file path=ppt/theme/theme1.xml><?xml version="1.0" encoding="utf-8"?>
<a:theme xmlns:a="http://schemas.openxmlformats.org/drawingml/2006/main" name="masquesesf[1]">
  <a:themeElements>
    <a:clrScheme name="Personnalisée 1">
      <a:dk1>
        <a:srgbClr val="000000"/>
      </a:dk1>
      <a:lt1>
        <a:srgbClr val="FFFFFF"/>
      </a:lt1>
      <a:dk2>
        <a:srgbClr val="F42D86"/>
      </a:dk2>
      <a:lt2>
        <a:srgbClr val="C0C0C0"/>
      </a:lt2>
      <a:accent1>
        <a:srgbClr val="185B8D"/>
      </a:accent1>
      <a:accent2>
        <a:srgbClr val="F42D86"/>
      </a:accent2>
      <a:accent3>
        <a:srgbClr val="FFFFFF"/>
      </a:accent3>
      <a:accent4>
        <a:srgbClr val="000000"/>
      </a:accent4>
      <a:accent5>
        <a:srgbClr val="ABB5C5"/>
      </a:accent5>
      <a:accent6>
        <a:srgbClr val="DD2879"/>
      </a:accent6>
      <a:hlink>
        <a:srgbClr val="000000"/>
      </a:hlink>
      <a:folHlink>
        <a:srgbClr val="FFD600"/>
      </a:folHlink>
    </a:clrScheme>
    <a:fontScheme name="masquesesf[1]">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sesf[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sesf[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sesf[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sesf[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sesf[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sesf[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sesf[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sesf[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sesf[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sesf[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sesf[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sesf[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sesf[1] 13">
        <a:dk1>
          <a:srgbClr val="000000"/>
        </a:dk1>
        <a:lt1>
          <a:srgbClr val="FFFFFF"/>
        </a:lt1>
        <a:dk2>
          <a:srgbClr val="000000"/>
        </a:dk2>
        <a:lt2>
          <a:srgbClr val="185B8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sesf[1] 14">
        <a:dk1>
          <a:srgbClr val="000000"/>
        </a:dk1>
        <a:lt1>
          <a:srgbClr val="FFFFFF"/>
        </a:lt1>
        <a:dk2>
          <a:srgbClr val="000000"/>
        </a:dk2>
        <a:lt2>
          <a:srgbClr val="185B8F"/>
        </a:lt2>
        <a:accent1>
          <a:srgbClr val="BBE0E3"/>
        </a:accent1>
        <a:accent2>
          <a:srgbClr val="F42D86"/>
        </a:accent2>
        <a:accent3>
          <a:srgbClr val="FFFFFF"/>
        </a:accent3>
        <a:accent4>
          <a:srgbClr val="000000"/>
        </a:accent4>
        <a:accent5>
          <a:srgbClr val="DAEDEF"/>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
      <a:clrScheme name="masquesesf[1] 15">
        <a:dk1>
          <a:srgbClr val="000000"/>
        </a:dk1>
        <a:lt1>
          <a:srgbClr val="FFFFFF"/>
        </a:lt1>
        <a:dk2>
          <a:srgbClr val="185B8D"/>
        </a:dk2>
        <a:lt2>
          <a:srgbClr val="6B1687"/>
        </a:lt2>
        <a:accent1>
          <a:srgbClr val="BBE0E3"/>
        </a:accent1>
        <a:accent2>
          <a:srgbClr val="F42D86"/>
        </a:accent2>
        <a:accent3>
          <a:srgbClr val="FFFFFF"/>
        </a:accent3>
        <a:accent4>
          <a:srgbClr val="000000"/>
        </a:accent4>
        <a:accent5>
          <a:srgbClr val="DAEDEF"/>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
      <a:clrScheme name="masquesesf[1] 16">
        <a:dk1>
          <a:srgbClr val="000000"/>
        </a:dk1>
        <a:lt1>
          <a:srgbClr val="FFFFFF"/>
        </a:lt1>
        <a:dk2>
          <a:srgbClr val="D21526"/>
        </a:dk2>
        <a:lt2>
          <a:srgbClr val="C0C0C0"/>
        </a:lt2>
        <a:accent1>
          <a:srgbClr val="185B8D"/>
        </a:accent1>
        <a:accent2>
          <a:srgbClr val="F42D86"/>
        </a:accent2>
        <a:accent3>
          <a:srgbClr val="FFFFFF"/>
        </a:accent3>
        <a:accent4>
          <a:srgbClr val="000000"/>
        </a:accent4>
        <a:accent5>
          <a:srgbClr val="ABB5C5"/>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6724</TotalTime>
  <Words>5160</Words>
  <Application>Microsoft Macintosh PowerPoint</Application>
  <PresentationFormat>Affichage à l'écran (4:3)</PresentationFormat>
  <Paragraphs>705</Paragraphs>
  <Slides>50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ＭＳ Ｐゴシック</vt:lpstr>
      <vt:lpstr>Wingdings</vt:lpstr>
      <vt:lpstr>Century Gothic</vt:lpstr>
      <vt:lpstr>Garamond</vt:lpstr>
      <vt:lpstr>masquesesf[1]</vt:lpstr>
      <vt:lpstr>Présentation PowerPoint</vt:lpstr>
      <vt:lpstr>Structure de la présentation</vt:lpstr>
      <vt:lpstr>Structure de la présentation</vt:lpstr>
      <vt:lpstr>Présentation PowerPoint</vt:lpstr>
      <vt:lpstr>Questionnement et sources de la présentation</vt:lpstr>
      <vt:lpstr>Une illustration politique des doubles/triples carrières</vt:lpstr>
      <vt:lpstr>Questionnement et sources de la présentation</vt:lpstr>
      <vt:lpstr>Bibliographie</vt:lpstr>
      <vt:lpstr>Structure de la présentation</vt:lpstr>
      <vt:lpstr>National models of (business elite ) career paths</vt:lpstr>
      <vt:lpstr>National models of (business elite ) career paths</vt:lpstr>
      <vt:lpstr>National models of career paths</vt:lpstr>
      <vt:lpstr>National models of career paths</vt:lpstr>
      <vt:lpstr>National models of career paths</vt:lpstr>
      <vt:lpstr>LES LIMITES DES MODELES NATIONAUX</vt:lpstr>
      <vt:lpstr>Un profil atypique</vt:lpstr>
      <vt:lpstr>Un profil plus typique</vt:lpstr>
      <vt:lpstr>Profil atypique de dirigeant Suisse</vt:lpstr>
      <vt:lpstr>CREDIT SUISSE Oswald Grübel (2003) – Brady Dougan (2007)  Tidjane Thiam (2015) - Thomas Gottstein (2020)</vt:lpstr>
      <vt:lpstr>Structure de la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INSTITUTION DU XXeme SIECLE</vt:lpstr>
      <vt:lpstr>Company network 1980</vt:lpstr>
      <vt:lpstr>Company network 2010</vt:lpstr>
      <vt:lpstr>Structure de la présentation</vt:lpstr>
      <vt:lpstr>Plusieurs mécanismes de production de confiance </vt:lpstr>
      <vt:lpstr>Présentation PowerPoint</vt:lpstr>
      <vt:lpstr>Signaling et capital symbolique </vt:lpstr>
      <vt:lpstr>Développement de compétences de leadership</vt:lpstr>
      <vt:lpstr>Présentation PowerPoint</vt:lpstr>
      <vt:lpstr> </vt:lpstr>
      <vt:lpstr>Un signal de compétences mais aussi de valeurs et d’expériences partagées </vt:lpstr>
      <vt:lpstr>Capital social : réseaux et confiance </vt:lpstr>
      <vt:lpstr>Structure de la présentation</vt:lpstr>
      <vt:lpstr>Les raisons du déclin de l’institution de formation-selection 1/3</vt:lpstr>
      <vt:lpstr>Les raisons du déclin de l’institution de formation-selection 1/3</vt:lpstr>
      <vt:lpstr>Les raisons du déclin de l’institution de formation-selection 2/3</vt:lpstr>
      <vt:lpstr>Les raisons du déclin de l’institution de formation-selection 3/3</vt:lpstr>
      <vt:lpstr>Structure de la présentation</vt:lpstr>
      <vt:lpstr>Un cas unique de culture homogène de l’élite?</vt:lpstr>
      <vt:lpstr>L’avenir ?</vt:lpstr>
      <vt:lpstr>Présentation PowerPoint</vt:lpstr>
      <vt:lpstr>Bibliographie</vt:lpstr>
    </vt:vector>
  </TitlesOfParts>
  <Company>Université de Fribourg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Delphine Aegerter</dc:creator>
  <cp:lastModifiedBy>Eric Davoine</cp:lastModifiedBy>
  <cp:revision>171</cp:revision>
  <dcterms:created xsi:type="dcterms:W3CDTF">2009-09-01T15:37:19Z</dcterms:created>
  <dcterms:modified xsi:type="dcterms:W3CDTF">2022-05-26T13:54:37Z</dcterms:modified>
</cp:coreProperties>
</file>