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29"/>
  </p:notesMasterIdLst>
  <p:handoutMasterIdLst>
    <p:handoutMasterId r:id="rId30"/>
  </p:handoutMasterIdLst>
  <p:sldIdLst>
    <p:sldId id="256" r:id="rId2"/>
    <p:sldId id="257" r:id="rId3"/>
    <p:sldId id="436" r:id="rId4"/>
    <p:sldId id="568" r:id="rId5"/>
    <p:sldId id="437" r:id="rId6"/>
    <p:sldId id="556" r:id="rId7"/>
    <p:sldId id="574" r:id="rId8"/>
    <p:sldId id="575" r:id="rId9"/>
    <p:sldId id="576" r:id="rId10"/>
    <p:sldId id="569" r:id="rId11"/>
    <p:sldId id="458" r:id="rId12"/>
    <p:sldId id="460" r:id="rId13"/>
    <p:sldId id="461" r:id="rId14"/>
    <p:sldId id="475" r:id="rId15"/>
    <p:sldId id="476" r:id="rId16"/>
    <p:sldId id="462" r:id="rId17"/>
    <p:sldId id="465" r:id="rId18"/>
    <p:sldId id="447" r:id="rId19"/>
    <p:sldId id="464" r:id="rId20"/>
    <p:sldId id="466" r:id="rId21"/>
    <p:sldId id="570" r:id="rId22"/>
    <p:sldId id="572" r:id="rId23"/>
    <p:sldId id="571" r:id="rId24"/>
    <p:sldId id="573" r:id="rId25"/>
    <p:sldId id="577" r:id="rId26"/>
    <p:sldId id="561" r:id="rId27"/>
    <p:sldId id="578" r:id="rId28"/>
  </p:sldIdLst>
  <p:sldSz cx="9144000" cy="6858000" type="screen4x3"/>
  <p:notesSz cx="7099300" cy="10234613"/>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 Davoine" initials="E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334"/>
    <p:restoredTop sz="93380"/>
  </p:normalViewPr>
  <p:slideViewPr>
    <p:cSldViewPr>
      <p:cViewPr varScale="1">
        <p:scale>
          <a:sx n="82" d="100"/>
          <a:sy n="82" d="100"/>
        </p:scale>
        <p:origin x="82" y="67"/>
      </p:cViewPr>
      <p:guideLst>
        <p:guide orient="horz" pos="2160"/>
        <p:guide pos="2880"/>
      </p:guideLst>
    </p:cSldViewPr>
  </p:slideViewPr>
  <p:notesTextViewPr>
    <p:cViewPr>
      <p:scale>
        <a:sx n="100" d="100"/>
        <a:sy n="100" d="100"/>
      </p:scale>
      <p:origin x="0" y="0"/>
    </p:cViewPr>
  </p:notesTextViewPr>
  <p:notesViewPr>
    <p:cSldViewPr>
      <p:cViewPr varScale="1">
        <p:scale>
          <a:sx n="70" d="100"/>
          <a:sy n="70" d="100"/>
        </p:scale>
        <p:origin x="-2118" y="-114"/>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FC6F283F-F96E-47EC-AAC0-1E272A2CB6AE}"/>
              </a:ext>
            </a:extLst>
          </p:cNvPr>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4906" tIns="47453" rIns="94906" bIns="47453" numCol="1" anchor="t" anchorCtr="0" compatLnSpc="1">
            <a:prstTxWarp prst="textNoShape">
              <a:avLst/>
            </a:prstTxWarp>
          </a:bodyPr>
          <a:lstStyle>
            <a:lvl1pPr defTabSz="949325" eaLnBrk="1" hangingPunct="1">
              <a:defRPr sz="1200">
                <a:latin typeface="Arial" charset="0"/>
              </a:defRPr>
            </a:lvl1pPr>
          </a:lstStyle>
          <a:p>
            <a:pPr>
              <a:defRPr/>
            </a:pPr>
            <a:endParaRPr lang="fr-CH" altLang="fr-FR"/>
          </a:p>
        </p:txBody>
      </p:sp>
      <p:sp>
        <p:nvSpPr>
          <p:cNvPr id="49155" name="Rectangle 3">
            <a:extLst>
              <a:ext uri="{FF2B5EF4-FFF2-40B4-BE49-F238E27FC236}">
                <a16:creationId xmlns:a16="http://schemas.microsoft.com/office/drawing/2014/main" id="{98CFF5B2-CA6F-413E-82ED-26E646D9C28A}"/>
              </a:ext>
            </a:extLst>
          </p:cNvPr>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4906" tIns="47453" rIns="94906" bIns="47453" numCol="1" anchor="t" anchorCtr="0" compatLnSpc="1">
            <a:prstTxWarp prst="textNoShape">
              <a:avLst/>
            </a:prstTxWarp>
          </a:bodyPr>
          <a:lstStyle>
            <a:lvl1pPr algn="r" defTabSz="949325" eaLnBrk="1" hangingPunct="1">
              <a:defRPr sz="1200">
                <a:latin typeface="Arial" charset="0"/>
              </a:defRPr>
            </a:lvl1pPr>
          </a:lstStyle>
          <a:p>
            <a:pPr>
              <a:defRPr/>
            </a:pPr>
            <a:endParaRPr lang="fr-CH" altLang="fr-FR"/>
          </a:p>
        </p:txBody>
      </p:sp>
      <p:sp>
        <p:nvSpPr>
          <p:cNvPr id="49156" name="Rectangle 4">
            <a:extLst>
              <a:ext uri="{FF2B5EF4-FFF2-40B4-BE49-F238E27FC236}">
                <a16:creationId xmlns:a16="http://schemas.microsoft.com/office/drawing/2014/main" id="{F099E44D-0E9A-4B4F-91F8-2F50B7C641C4}"/>
              </a:ext>
            </a:extLst>
          </p:cNvPr>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4906" tIns="47453" rIns="94906" bIns="47453" numCol="1" anchor="b" anchorCtr="0" compatLnSpc="1">
            <a:prstTxWarp prst="textNoShape">
              <a:avLst/>
            </a:prstTxWarp>
          </a:bodyPr>
          <a:lstStyle>
            <a:lvl1pPr defTabSz="949325" eaLnBrk="1" hangingPunct="1">
              <a:defRPr sz="1200">
                <a:latin typeface="Arial" charset="0"/>
              </a:defRPr>
            </a:lvl1pPr>
          </a:lstStyle>
          <a:p>
            <a:pPr>
              <a:defRPr/>
            </a:pPr>
            <a:endParaRPr lang="fr-CH" altLang="fr-FR"/>
          </a:p>
        </p:txBody>
      </p:sp>
      <p:sp>
        <p:nvSpPr>
          <p:cNvPr id="49157" name="Rectangle 5">
            <a:extLst>
              <a:ext uri="{FF2B5EF4-FFF2-40B4-BE49-F238E27FC236}">
                <a16:creationId xmlns:a16="http://schemas.microsoft.com/office/drawing/2014/main" id="{B33B4DE6-66E9-439A-9D56-29430AE42F20}"/>
              </a:ext>
            </a:extLst>
          </p:cNvPr>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4906" tIns="47453" rIns="94906" bIns="47453" numCol="1" anchor="b" anchorCtr="0" compatLnSpc="1">
            <a:prstTxWarp prst="textNoShape">
              <a:avLst/>
            </a:prstTxWarp>
          </a:bodyPr>
          <a:lstStyle>
            <a:lvl1pPr algn="r" defTabSz="949325" eaLnBrk="1" hangingPunct="1">
              <a:defRPr sz="1200"/>
            </a:lvl1pPr>
          </a:lstStyle>
          <a:p>
            <a:fld id="{2B4455B3-F246-014D-9D4D-43A18A97F722}" type="slidenum">
              <a:rPr lang="fr-CH" altLang="fr-FR"/>
              <a:pPr/>
              <a:t>‹N°›</a:t>
            </a:fld>
            <a:endParaRPr lang="fr-CH" alt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08EAA20-7572-494E-A643-2677CB017CBB}"/>
              </a:ext>
            </a:extLst>
          </p:cNvPr>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4906" tIns="47453" rIns="94906" bIns="47453" numCol="1" anchor="t" anchorCtr="0" compatLnSpc="1">
            <a:prstTxWarp prst="textNoShape">
              <a:avLst/>
            </a:prstTxWarp>
          </a:bodyPr>
          <a:lstStyle>
            <a:lvl1pPr defTabSz="949325" eaLnBrk="1" hangingPunct="1">
              <a:defRPr sz="1200">
                <a:latin typeface="Arial" charset="0"/>
              </a:defRPr>
            </a:lvl1pPr>
          </a:lstStyle>
          <a:p>
            <a:pPr>
              <a:defRPr/>
            </a:pPr>
            <a:endParaRPr lang="fr-CH" altLang="fr-FR"/>
          </a:p>
        </p:txBody>
      </p:sp>
      <p:sp>
        <p:nvSpPr>
          <p:cNvPr id="9219" name="Rectangle 3">
            <a:extLst>
              <a:ext uri="{FF2B5EF4-FFF2-40B4-BE49-F238E27FC236}">
                <a16:creationId xmlns:a16="http://schemas.microsoft.com/office/drawing/2014/main" id="{3A43C8C5-AC30-4AF4-BCC5-879043BD6EAE}"/>
              </a:ext>
            </a:extLst>
          </p:cNvPr>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4906" tIns="47453" rIns="94906" bIns="47453" numCol="1" anchor="t" anchorCtr="0" compatLnSpc="1">
            <a:prstTxWarp prst="textNoShape">
              <a:avLst/>
            </a:prstTxWarp>
          </a:bodyPr>
          <a:lstStyle>
            <a:lvl1pPr algn="r" defTabSz="949325" eaLnBrk="1" hangingPunct="1">
              <a:defRPr sz="1200">
                <a:latin typeface="Arial" charset="0"/>
              </a:defRPr>
            </a:lvl1pPr>
          </a:lstStyle>
          <a:p>
            <a:pPr>
              <a:defRPr/>
            </a:pPr>
            <a:endParaRPr lang="fr-CH" altLang="fr-FR"/>
          </a:p>
        </p:txBody>
      </p:sp>
      <p:sp>
        <p:nvSpPr>
          <p:cNvPr id="4100" name="Rectangle 4">
            <a:extLst>
              <a:ext uri="{FF2B5EF4-FFF2-40B4-BE49-F238E27FC236}">
                <a16:creationId xmlns:a16="http://schemas.microsoft.com/office/drawing/2014/main" id="{1A18F7B2-1A1C-8E91-E624-DA9EB0E92382}"/>
              </a:ext>
            </a:extLst>
          </p:cNvPr>
          <p:cNvSpPr>
            <a:spLocks noGrp="1" noRot="1" noChangeAspect="1" noChangeArrowheads="1" noTextEdit="1"/>
          </p:cNvSpPr>
          <p:nvPr>
            <p:ph type="sldImg" idx="2"/>
          </p:nvPr>
        </p:nvSpPr>
        <p:spPr bwMode="auto">
          <a:xfrm>
            <a:off x="992188" y="768350"/>
            <a:ext cx="5116512"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id="{2BB245DA-BA68-4461-A358-42D690825676}"/>
              </a:ext>
            </a:extLst>
          </p:cNvPr>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4906" tIns="47453" rIns="94906" bIns="47453" numCol="1" anchor="t" anchorCtr="0" compatLnSpc="1">
            <a:prstTxWarp prst="textNoShape">
              <a:avLst/>
            </a:prstTxWarp>
          </a:bodyPr>
          <a:lstStyle/>
          <a:p>
            <a:pPr lvl="0"/>
            <a:r>
              <a:rPr lang="fr-CH" altLang="fr-FR" noProof="0"/>
              <a:t>Cliquez pour modifier les styles du texte du masque</a:t>
            </a:r>
          </a:p>
          <a:p>
            <a:pPr lvl="1"/>
            <a:r>
              <a:rPr lang="fr-CH" altLang="fr-FR" noProof="0"/>
              <a:t>Deuxième niveau</a:t>
            </a:r>
          </a:p>
          <a:p>
            <a:pPr lvl="2"/>
            <a:r>
              <a:rPr lang="fr-CH" altLang="fr-FR" noProof="0"/>
              <a:t>Troisième niveau</a:t>
            </a:r>
          </a:p>
          <a:p>
            <a:pPr lvl="3"/>
            <a:r>
              <a:rPr lang="fr-CH" altLang="fr-FR" noProof="0"/>
              <a:t>Quatrième niveau</a:t>
            </a:r>
          </a:p>
          <a:p>
            <a:pPr lvl="4"/>
            <a:r>
              <a:rPr lang="fr-CH" altLang="fr-FR" noProof="0"/>
              <a:t>Cinquième niveau</a:t>
            </a:r>
          </a:p>
        </p:txBody>
      </p:sp>
      <p:sp>
        <p:nvSpPr>
          <p:cNvPr id="9222" name="Rectangle 6">
            <a:extLst>
              <a:ext uri="{FF2B5EF4-FFF2-40B4-BE49-F238E27FC236}">
                <a16:creationId xmlns:a16="http://schemas.microsoft.com/office/drawing/2014/main" id="{FFF3C024-75C8-4505-BD44-6FA4870AF8C4}"/>
              </a:ext>
            </a:extLst>
          </p:cNvPr>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4906" tIns="47453" rIns="94906" bIns="47453" numCol="1" anchor="b" anchorCtr="0" compatLnSpc="1">
            <a:prstTxWarp prst="textNoShape">
              <a:avLst/>
            </a:prstTxWarp>
          </a:bodyPr>
          <a:lstStyle>
            <a:lvl1pPr defTabSz="949325" eaLnBrk="1" hangingPunct="1">
              <a:defRPr sz="1200">
                <a:latin typeface="Arial" charset="0"/>
              </a:defRPr>
            </a:lvl1pPr>
          </a:lstStyle>
          <a:p>
            <a:pPr>
              <a:defRPr/>
            </a:pPr>
            <a:endParaRPr lang="fr-CH" altLang="fr-FR"/>
          </a:p>
        </p:txBody>
      </p:sp>
      <p:sp>
        <p:nvSpPr>
          <p:cNvPr id="9223" name="Rectangle 7">
            <a:extLst>
              <a:ext uri="{FF2B5EF4-FFF2-40B4-BE49-F238E27FC236}">
                <a16:creationId xmlns:a16="http://schemas.microsoft.com/office/drawing/2014/main" id="{44D838B2-55B2-4C6C-B62D-6D281E692D8A}"/>
              </a:ext>
            </a:extLst>
          </p:cNvPr>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4906" tIns="47453" rIns="94906" bIns="47453" numCol="1" anchor="b" anchorCtr="0" compatLnSpc="1">
            <a:prstTxWarp prst="textNoShape">
              <a:avLst/>
            </a:prstTxWarp>
          </a:bodyPr>
          <a:lstStyle>
            <a:lvl1pPr algn="r" defTabSz="949325" eaLnBrk="1" hangingPunct="1">
              <a:defRPr sz="1200"/>
            </a:lvl1pPr>
          </a:lstStyle>
          <a:p>
            <a:fld id="{256813DE-4764-C44A-8317-DF2BBF2E7B23}" type="slidenum">
              <a:rPr lang="fr-CH" altLang="fr-FR"/>
              <a:pPr/>
              <a:t>‹N°›</a:t>
            </a:fld>
            <a:endParaRPr lang="fr-CH"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09" charset="0"/>
        <a:ea typeface="ＭＳ Ｐゴシック"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pitchFamily="-109" charset="0"/>
        <a:ea typeface="ＭＳ Ｐゴシック" pitchFamily="-109" charset="-128"/>
        <a:cs typeface="+mn-cs"/>
      </a:defRPr>
    </a:lvl2pPr>
    <a:lvl3pPr marL="914400" algn="l" rtl="0" eaLnBrk="0" fontAlgn="base" hangingPunct="0">
      <a:spcBef>
        <a:spcPct val="30000"/>
      </a:spcBef>
      <a:spcAft>
        <a:spcPct val="0"/>
      </a:spcAft>
      <a:defRPr sz="1200" kern="1200">
        <a:solidFill>
          <a:schemeClr val="tx1"/>
        </a:solidFill>
        <a:latin typeface="Arial" pitchFamily="-109" charset="0"/>
        <a:ea typeface="ＭＳ Ｐゴシック" pitchFamily="-109" charset="-128"/>
        <a:cs typeface="+mn-cs"/>
      </a:defRPr>
    </a:lvl3pPr>
    <a:lvl4pPr marL="1371600" algn="l" rtl="0" eaLnBrk="0" fontAlgn="base" hangingPunct="0">
      <a:spcBef>
        <a:spcPct val="30000"/>
      </a:spcBef>
      <a:spcAft>
        <a:spcPct val="0"/>
      </a:spcAft>
      <a:defRPr sz="1200" kern="1200">
        <a:solidFill>
          <a:schemeClr val="tx1"/>
        </a:solidFill>
        <a:latin typeface="Arial" pitchFamily="-109" charset="0"/>
        <a:ea typeface="ＭＳ Ｐゴシック" pitchFamily="-109" charset="-128"/>
        <a:cs typeface="+mn-cs"/>
      </a:defRPr>
    </a:lvl4pPr>
    <a:lvl5pPr marL="1828800" algn="l" rtl="0" eaLnBrk="0" fontAlgn="base" hangingPunct="0">
      <a:spcBef>
        <a:spcPct val="30000"/>
      </a:spcBef>
      <a:spcAft>
        <a:spcPct val="0"/>
      </a:spcAft>
      <a:defRPr sz="1200" kern="1200">
        <a:solidFill>
          <a:schemeClr val="tx1"/>
        </a:solidFill>
        <a:latin typeface="Arial"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Diapositive de titre">
    <p:spTree>
      <p:nvGrpSpPr>
        <p:cNvPr id="1" name=""/>
        <p:cNvGrpSpPr/>
        <p:nvPr/>
      </p:nvGrpSpPr>
      <p:grpSpPr>
        <a:xfrm>
          <a:off x="0" y="0"/>
          <a:ext cx="0" cy="0"/>
          <a:chOff x="0" y="0"/>
          <a:chExt cx="0" cy="0"/>
        </a:xfrm>
      </p:grpSpPr>
      <p:sp>
        <p:nvSpPr>
          <p:cNvPr id="4" name="Rectangle 20">
            <a:extLst>
              <a:ext uri="{FF2B5EF4-FFF2-40B4-BE49-F238E27FC236}">
                <a16:creationId xmlns:a16="http://schemas.microsoft.com/office/drawing/2014/main" id="{95CDCF48-655B-D522-29BA-946408925DDF}"/>
              </a:ext>
            </a:extLst>
          </p:cNvPr>
          <p:cNvSpPr>
            <a:spLocks noChangeArrowheads="1"/>
          </p:cNvSpPr>
          <p:nvPr/>
        </p:nvSpPr>
        <p:spPr bwMode="auto">
          <a:xfrm>
            <a:off x="0" y="5805488"/>
            <a:ext cx="9144000" cy="105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endParaRPr lang="fr-CH" altLang="fr-FR"/>
          </a:p>
        </p:txBody>
      </p:sp>
      <p:pic>
        <p:nvPicPr>
          <p:cNvPr id="5" name="Picture 2">
            <a:extLst>
              <a:ext uri="{FF2B5EF4-FFF2-40B4-BE49-F238E27FC236}">
                <a16:creationId xmlns:a16="http://schemas.microsoft.com/office/drawing/2014/main" id="{6A70BA35-FC7E-60E4-8938-F75A550F324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r="35718"/>
          <a:stretch>
            <a:fillRect/>
          </a:stretch>
        </p:blipFill>
        <p:spPr bwMode="auto">
          <a:xfrm>
            <a:off x="49213" y="6021388"/>
            <a:ext cx="5891212"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11">
            <a:extLst>
              <a:ext uri="{FF2B5EF4-FFF2-40B4-BE49-F238E27FC236}">
                <a16:creationId xmlns:a16="http://schemas.microsoft.com/office/drawing/2014/main" id="{F60369B9-765B-E9BE-2C3C-21630C8FC86D}"/>
              </a:ext>
            </a:extLst>
          </p:cNvPr>
          <p:cNvCxnSpPr>
            <a:cxnSpLocks noChangeShapeType="1"/>
          </p:cNvCxnSpPr>
          <p:nvPr userDrawn="1"/>
        </p:nvCxnSpPr>
        <p:spPr bwMode="auto">
          <a:xfrm>
            <a:off x="34925" y="6092825"/>
            <a:ext cx="9096375" cy="0"/>
          </a:xfrm>
          <a:prstGeom prst="line">
            <a:avLst/>
          </a:prstGeom>
          <a:noFill/>
          <a:ln w="3175">
            <a:solidFill>
              <a:schemeClr val="tx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123" name="Rectangle 3"/>
          <p:cNvSpPr>
            <a:spLocks noGrp="1" noChangeArrowheads="1"/>
          </p:cNvSpPr>
          <p:nvPr>
            <p:ph type="ctrTitle"/>
          </p:nvPr>
        </p:nvSpPr>
        <p:spPr>
          <a:xfrm>
            <a:off x="250825" y="620713"/>
            <a:ext cx="7772400" cy="1470025"/>
          </a:xfrm>
        </p:spPr>
        <p:txBody>
          <a:bodyPr/>
          <a:lstStyle>
            <a:lvl1pPr>
              <a:defRPr sz="2800"/>
            </a:lvl1pPr>
          </a:lstStyle>
          <a:p>
            <a:r>
              <a:rPr lang="fr-FR"/>
              <a:t>Click to edit Master title style</a:t>
            </a:r>
          </a:p>
        </p:txBody>
      </p:sp>
      <p:sp>
        <p:nvSpPr>
          <p:cNvPr id="5124" name="Rectangle 4"/>
          <p:cNvSpPr>
            <a:spLocks noGrp="1" noChangeArrowheads="1"/>
          </p:cNvSpPr>
          <p:nvPr>
            <p:ph type="subTitle" idx="1"/>
          </p:nvPr>
        </p:nvSpPr>
        <p:spPr>
          <a:xfrm>
            <a:off x="250825" y="2276475"/>
            <a:ext cx="6400800" cy="1752600"/>
          </a:xfrm>
        </p:spPr>
        <p:txBody>
          <a:bodyPr/>
          <a:lstStyle>
            <a:lvl1pPr marL="0" indent="0">
              <a:buFont typeface="Wingdings" pitchFamily="-109" charset="2"/>
              <a:buNone/>
              <a:defRPr sz="1800" b="1"/>
            </a:lvl1pPr>
          </a:lstStyle>
          <a:p>
            <a:r>
              <a:rPr lang="fr-FR"/>
              <a:t>Click to edit Master subtitle style</a:t>
            </a:r>
          </a:p>
        </p:txBody>
      </p:sp>
      <p:pic>
        <p:nvPicPr>
          <p:cNvPr id="3" name="Image 2">
            <a:extLst>
              <a:ext uri="{FF2B5EF4-FFF2-40B4-BE49-F238E27FC236}">
                <a16:creationId xmlns:a16="http://schemas.microsoft.com/office/drawing/2014/main" id="{F2E12B34-7392-8F7B-0372-7AAE5041FE5D}"/>
              </a:ext>
            </a:extLst>
          </p:cNvPr>
          <p:cNvPicPr>
            <a:picLocks noChangeAspect="1"/>
          </p:cNvPicPr>
          <p:nvPr userDrawn="1"/>
        </p:nvPicPr>
        <p:blipFill>
          <a:blip r:embed="rId3"/>
          <a:stretch>
            <a:fillRect/>
          </a:stretch>
        </p:blipFill>
        <p:spPr>
          <a:xfrm>
            <a:off x="6478588" y="6021388"/>
            <a:ext cx="2679700" cy="857250"/>
          </a:xfrm>
          <a:prstGeom prst="rect">
            <a:avLst/>
          </a:prstGeom>
        </p:spPr>
      </p:pic>
    </p:spTree>
    <p:extLst>
      <p:ext uri="{BB962C8B-B14F-4D97-AF65-F5344CB8AC3E}">
        <p14:creationId xmlns:p14="http://schemas.microsoft.com/office/powerpoint/2010/main" val="3110249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a:p>
        </p:txBody>
      </p:sp>
    </p:spTree>
    <p:extLst>
      <p:ext uri="{BB962C8B-B14F-4D97-AF65-F5344CB8AC3E}">
        <p14:creationId xmlns:p14="http://schemas.microsoft.com/office/powerpoint/2010/main" val="1464279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280150" y="188913"/>
            <a:ext cx="2057400" cy="5245100"/>
          </a:xfrm>
        </p:spPr>
        <p:txBody>
          <a:bodyPr vert="eaVert"/>
          <a:lstStyle/>
          <a:p>
            <a:r>
              <a:rPr lang="fr-CH"/>
              <a:t>Cliquez et modifiez le titre</a:t>
            </a:r>
            <a:endParaRPr lang="fr-FR"/>
          </a:p>
        </p:txBody>
      </p:sp>
      <p:sp>
        <p:nvSpPr>
          <p:cNvPr id="3" name="Espace réservé du texte vertical 2"/>
          <p:cNvSpPr>
            <a:spLocks noGrp="1"/>
          </p:cNvSpPr>
          <p:nvPr>
            <p:ph type="body" orient="vert" idx="1"/>
          </p:nvPr>
        </p:nvSpPr>
        <p:spPr>
          <a:xfrm>
            <a:off x="107950" y="188913"/>
            <a:ext cx="6019800" cy="5245100"/>
          </a:xfrm>
        </p:spPr>
        <p:txBody>
          <a:bodyPr vert="eaVert"/>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a:p>
        </p:txBody>
      </p:sp>
    </p:spTree>
    <p:extLst>
      <p:ext uri="{BB962C8B-B14F-4D97-AF65-F5344CB8AC3E}">
        <p14:creationId xmlns:p14="http://schemas.microsoft.com/office/powerpoint/2010/main" val="23680486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107950" y="188913"/>
            <a:ext cx="8229600" cy="503237"/>
          </a:xfrm>
        </p:spPr>
        <p:txBody>
          <a:bodyPr/>
          <a:lstStyle/>
          <a:p>
            <a:r>
              <a:rPr lang="fr-CH"/>
              <a:t>Cliquez et modifiez le titre</a:t>
            </a:r>
            <a:endParaRPr lang="fr-FR"/>
          </a:p>
        </p:txBody>
      </p:sp>
      <p:sp>
        <p:nvSpPr>
          <p:cNvPr id="3" name="Espace réservé du tableau 2"/>
          <p:cNvSpPr>
            <a:spLocks noGrp="1"/>
          </p:cNvSpPr>
          <p:nvPr>
            <p:ph type="tbl" idx="1"/>
          </p:nvPr>
        </p:nvSpPr>
        <p:spPr>
          <a:xfrm>
            <a:off x="107950" y="908050"/>
            <a:ext cx="7870825" cy="4525963"/>
          </a:xfrm>
        </p:spPr>
        <p:txBody>
          <a:bodyPr/>
          <a:lstStyle/>
          <a:p>
            <a:pPr lvl="0"/>
            <a:endParaRPr lang="fr-FR" noProof="0"/>
          </a:p>
        </p:txBody>
      </p:sp>
    </p:spTree>
    <p:extLst>
      <p:ext uri="{BB962C8B-B14F-4D97-AF65-F5344CB8AC3E}">
        <p14:creationId xmlns:p14="http://schemas.microsoft.com/office/powerpoint/2010/main" val="42080761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7950" y="188913"/>
            <a:ext cx="8229600" cy="503237"/>
          </a:xfrm>
        </p:spPr>
        <p:txBody>
          <a:bodyPr/>
          <a:lstStyle/>
          <a:p>
            <a:r>
              <a:rPr lang="en-US"/>
              <a:t>Click to edit Master title style</a:t>
            </a:r>
            <a:endParaRPr lang="fr-CH"/>
          </a:p>
        </p:txBody>
      </p:sp>
      <p:sp>
        <p:nvSpPr>
          <p:cNvPr id="3" name="Text Placeholder 2"/>
          <p:cNvSpPr>
            <a:spLocks noGrp="1"/>
          </p:cNvSpPr>
          <p:nvPr>
            <p:ph type="body" sz="half" idx="1"/>
          </p:nvPr>
        </p:nvSpPr>
        <p:spPr>
          <a:xfrm>
            <a:off x="107950" y="908050"/>
            <a:ext cx="3859213"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
        <p:nvSpPr>
          <p:cNvPr id="4" name="Content Placeholder 3"/>
          <p:cNvSpPr>
            <a:spLocks noGrp="1"/>
          </p:cNvSpPr>
          <p:nvPr>
            <p:ph sz="half" idx="2"/>
          </p:nvPr>
        </p:nvSpPr>
        <p:spPr>
          <a:xfrm>
            <a:off x="4119563" y="908050"/>
            <a:ext cx="3859212"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H"/>
          </a:p>
        </p:txBody>
      </p:sp>
    </p:spTree>
    <p:extLst>
      <p:ext uri="{BB962C8B-B14F-4D97-AF65-F5344CB8AC3E}">
        <p14:creationId xmlns:p14="http://schemas.microsoft.com/office/powerpoint/2010/main" val="2577704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a:t>Cliquez et modifiez le titre</a:t>
            </a:r>
            <a:endParaRPr lang="fr-FR"/>
          </a:p>
        </p:txBody>
      </p:sp>
      <p:sp>
        <p:nvSpPr>
          <p:cNvPr id="3" name="Espace réservé du contenu 2"/>
          <p:cNvSpPr>
            <a:spLocks noGrp="1"/>
          </p:cNvSpPr>
          <p:nvPr>
            <p:ph idx="1"/>
          </p:nvPr>
        </p:nvSpPr>
        <p:spPr/>
        <p:txBody>
          <a:body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a:p>
        </p:txBody>
      </p:sp>
    </p:spTree>
    <p:extLst>
      <p:ext uri="{BB962C8B-B14F-4D97-AF65-F5344CB8AC3E}">
        <p14:creationId xmlns:p14="http://schemas.microsoft.com/office/powerpoint/2010/main" val="109319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CH"/>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CH"/>
              <a:t>Cliquez pour modifier les styles du texte du masque</a:t>
            </a:r>
          </a:p>
        </p:txBody>
      </p:sp>
    </p:spTree>
    <p:extLst>
      <p:ext uri="{BB962C8B-B14F-4D97-AF65-F5344CB8AC3E}">
        <p14:creationId xmlns:p14="http://schemas.microsoft.com/office/powerpoint/2010/main" val="3661062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a:t>Cliquez et modifiez le titre</a:t>
            </a:r>
            <a:endParaRPr lang="fr-FR"/>
          </a:p>
        </p:txBody>
      </p:sp>
      <p:sp>
        <p:nvSpPr>
          <p:cNvPr id="3" name="Espace réservé du contenu 2"/>
          <p:cNvSpPr>
            <a:spLocks noGrp="1"/>
          </p:cNvSpPr>
          <p:nvPr>
            <p:ph sz="half" idx="1"/>
          </p:nvPr>
        </p:nvSpPr>
        <p:spPr>
          <a:xfrm>
            <a:off x="107950" y="908050"/>
            <a:ext cx="38592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a:p>
        </p:txBody>
      </p:sp>
      <p:sp>
        <p:nvSpPr>
          <p:cNvPr id="4" name="Espace réservé du contenu 3"/>
          <p:cNvSpPr>
            <a:spLocks noGrp="1"/>
          </p:cNvSpPr>
          <p:nvPr>
            <p:ph sz="half" idx="2"/>
          </p:nvPr>
        </p:nvSpPr>
        <p:spPr>
          <a:xfrm>
            <a:off x="4119563" y="908050"/>
            <a:ext cx="38592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a:p>
        </p:txBody>
      </p:sp>
    </p:spTree>
    <p:extLst>
      <p:ext uri="{BB962C8B-B14F-4D97-AF65-F5344CB8AC3E}">
        <p14:creationId xmlns:p14="http://schemas.microsoft.com/office/powerpoint/2010/main" val="2665823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pic>
        <p:nvPicPr>
          <p:cNvPr id="7" name="Picture 29" descr="bandeauSESF">
            <a:extLst>
              <a:ext uri="{FF2B5EF4-FFF2-40B4-BE49-F238E27FC236}">
                <a16:creationId xmlns:a16="http://schemas.microsoft.com/office/drawing/2014/main" id="{2478FAF8-1B1C-E29C-676B-3A300441DD2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88075"/>
            <a:ext cx="914400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30">
            <a:extLst>
              <a:ext uri="{FF2B5EF4-FFF2-40B4-BE49-F238E27FC236}">
                <a16:creationId xmlns:a16="http://schemas.microsoft.com/office/drawing/2014/main" id="{2B6F2547-A07A-4D41-0CBD-0F2F9399D3CE}"/>
              </a:ext>
            </a:extLst>
          </p:cNvPr>
          <p:cNvSpPr txBox="1">
            <a:spLocks noChangeArrowheads="1"/>
          </p:cNvSpPr>
          <p:nvPr userDrawn="1"/>
        </p:nvSpPr>
        <p:spPr bwMode="auto">
          <a:xfrm>
            <a:off x="5257800" y="6237288"/>
            <a:ext cx="3886200" cy="669925"/>
          </a:xfrm>
          <a:prstGeom prst="rect">
            <a:avLst/>
          </a:prstGeom>
          <a:noFill/>
          <a:ln w="9525">
            <a:noFill/>
            <a:miter lim="800000"/>
            <a:headEnd/>
            <a:tailEnd/>
          </a:ln>
          <a:effec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fr-CH" altLang="fr-FR" sz="1200" b="1">
                <a:solidFill>
                  <a:srgbClr val="CE0B62"/>
                </a:solidFill>
              </a:rPr>
              <a:t>Chaire des Ressources Humaines et Organisation</a:t>
            </a:r>
          </a:p>
          <a:p>
            <a:pPr eaLnBrk="1" hangingPunct="1"/>
            <a:r>
              <a:rPr lang="fr-CH" altLang="fr-FR" sz="1200">
                <a:solidFill>
                  <a:srgbClr val="CE0B62"/>
                </a:solidFill>
              </a:rPr>
              <a:t>Introduction à la gestion SA 10</a:t>
            </a:r>
          </a:p>
          <a:p>
            <a:pPr eaLnBrk="1" hangingPunct="1"/>
            <a:r>
              <a:rPr lang="fr-CH" altLang="fr-FR" sz="1200">
                <a:solidFill>
                  <a:srgbClr val="CE0B62"/>
                </a:solidFill>
              </a:rPr>
              <a:t>			</a:t>
            </a:r>
            <a:r>
              <a:rPr lang="fr-CH" altLang="fr-FR" sz="1400">
                <a:solidFill>
                  <a:srgbClr val="CE0B62"/>
                </a:solidFill>
              </a:rPr>
              <a:t>               </a:t>
            </a:r>
            <a:fld id="{E20DE0A2-23D3-C347-9916-319CB212AFEE}" type="slidenum">
              <a:rPr lang="fr-CH" altLang="fr-FR" sz="1400">
                <a:solidFill>
                  <a:srgbClr val="CE0B62"/>
                </a:solidFill>
              </a:rPr>
              <a:pPr eaLnBrk="1" hangingPunct="1"/>
              <a:t>‹N°›</a:t>
            </a:fld>
            <a:endParaRPr lang="fr-CH" altLang="fr-FR" sz="1400">
              <a:solidFill>
                <a:srgbClr val="CE0B62"/>
              </a:solidFill>
            </a:endParaRPr>
          </a:p>
        </p:txBody>
      </p:sp>
      <p:sp>
        <p:nvSpPr>
          <p:cNvPr id="2" name="Titre 1"/>
          <p:cNvSpPr>
            <a:spLocks noGrp="1"/>
          </p:cNvSpPr>
          <p:nvPr>
            <p:ph type="title"/>
          </p:nvPr>
        </p:nvSpPr>
        <p:spPr>
          <a:xfrm>
            <a:off x="457200" y="274638"/>
            <a:ext cx="8229600" cy="1143000"/>
          </a:xfrm>
        </p:spPr>
        <p:txBody>
          <a:bodyPr/>
          <a:lstStyle>
            <a:lvl1pPr>
              <a:defRPr/>
            </a:lvl1pPr>
          </a:lstStyle>
          <a:p>
            <a:r>
              <a:rPr lang="fr-CH"/>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a:p>
        </p:txBody>
      </p:sp>
      <p:sp>
        <p:nvSpPr>
          <p:cNvPr id="9" name="Espace réservé du numéro de diapositive 6">
            <a:extLst>
              <a:ext uri="{FF2B5EF4-FFF2-40B4-BE49-F238E27FC236}">
                <a16:creationId xmlns:a16="http://schemas.microsoft.com/office/drawing/2014/main" id="{FF73984C-5B21-B911-B6A3-BAAB981FF1BF}"/>
              </a:ext>
            </a:extLst>
          </p:cNvPr>
          <p:cNvSpPr>
            <a:spLocks noGrp="1"/>
          </p:cNvSpPr>
          <p:nvPr>
            <p:ph type="sldNum" sz="quarter" idx="10"/>
          </p:nvPr>
        </p:nvSpPr>
        <p:spPr>
          <a:xfrm>
            <a:off x="5508625" y="6381750"/>
            <a:ext cx="476250" cy="331788"/>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Arial" charset="0"/>
              </a:defRPr>
            </a:lvl1pPr>
          </a:lstStyle>
          <a:p>
            <a:pPr>
              <a:defRPr/>
            </a:pPr>
            <a:endParaRPr lang="fr-CH" altLang="fr-FR"/>
          </a:p>
        </p:txBody>
      </p:sp>
    </p:spTree>
    <p:extLst>
      <p:ext uri="{BB962C8B-B14F-4D97-AF65-F5344CB8AC3E}">
        <p14:creationId xmlns:p14="http://schemas.microsoft.com/office/powerpoint/2010/main" val="4214026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a:t>Cliquez et modifiez le titre</a:t>
            </a:r>
            <a:endParaRPr lang="fr-FR"/>
          </a:p>
        </p:txBody>
      </p:sp>
    </p:spTree>
    <p:extLst>
      <p:ext uri="{BB962C8B-B14F-4D97-AF65-F5344CB8AC3E}">
        <p14:creationId xmlns:p14="http://schemas.microsoft.com/office/powerpoint/2010/main" val="67945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2834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CH"/>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Tree>
    <p:extLst>
      <p:ext uri="{BB962C8B-B14F-4D97-AF65-F5344CB8AC3E}">
        <p14:creationId xmlns:p14="http://schemas.microsoft.com/office/powerpoint/2010/main" val="2163822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CH"/>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a:t>Cliquez pour modifier les styles du texte du masque</a:t>
            </a:r>
          </a:p>
        </p:txBody>
      </p:sp>
    </p:spTree>
    <p:extLst>
      <p:ext uri="{BB962C8B-B14F-4D97-AF65-F5344CB8AC3E}">
        <p14:creationId xmlns:p14="http://schemas.microsoft.com/office/powerpoint/2010/main" val="1210037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a:extLst>
              <a:ext uri="{FF2B5EF4-FFF2-40B4-BE49-F238E27FC236}">
                <a16:creationId xmlns:a16="http://schemas.microsoft.com/office/drawing/2014/main" id="{07BF8E68-72F9-6FE8-C0EC-7941B9DC9E26}"/>
              </a:ext>
            </a:extLst>
          </p:cNvPr>
          <p:cNvSpPr>
            <a:spLocks noGrp="1" noChangeArrowheads="1"/>
          </p:cNvSpPr>
          <p:nvPr>
            <p:ph type="title"/>
          </p:nvPr>
        </p:nvSpPr>
        <p:spPr bwMode="auto">
          <a:xfrm>
            <a:off x="107950" y="188913"/>
            <a:ext cx="82296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Click to edit Master title style</a:t>
            </a:r>
          </a:p>
        </p:txBody>
      </p:sp>
      <p:sp>
        <p:nvSpPr>
          <p:cNvPr id="1027" name="Rectangle 4">
            <a:extLst>
              <a:ext uri="{FF2B5EF4-FFF2-40B4-BE49-F238E27FC236}">
                <a16:creationId xmlns:a16="http://schemas.microsoft.com/office/drawing/2014/main" id="{6FEEAA2B-3BB8-64C5-00ED-EACF52463113}"/>
              </a:ext>
            </a:extLst>
          </p:cNvPr>
          <p:cNvSpPr>
            <a:spLocks noGrp="1" noChangeArrowheads="1"/>
          </p:cNvSpPr>
          <p:nvPr>
            <p:ph type="body" idx="1"/>
          </p:nvPr>
        </p:nvSpPr>
        <p:spPr bwMode="auto">
          <a:xfrm>
            <a:off x="107950" y="908050"/>
            <a:ext cx="7870825"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Click to edit Master text styles</a:t>
            </a:r>
          </a:p>
          <a:p>
            <a:pPr lvl="1"/>
            <a:r>
              <a:rPr lang="fr-FR" altLang="fr-FR"/>
              <a:t>Second level</a:t>
            </a:r>
          </a:p>
          <a:p>
            <a:pPr lvl="2"/>
            <a:r>
              <a:rPr lang="fr-FR" altLang="fr-FR"/>
              <a:t>Third level</a:t>
            </a:r>
          </a:p>
        </p:txBody>
      </p:sp>
      <p:pic>
        <p:nvPicPr>
          <p:cNvPr id="1028" name="Picture 2">
            <a:extLst>
              <a:ext uri="{FF2B5EF4-FFF2-40B4-BE49-F238E27FC236}">
                <a16:creationId xmlns:a16="http://schemas.microsoft.com/office/drawing/2014/main" id="{04CE438A-D43F-E99A-0FEF-EC2FFD122272}"/>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r="35718"/>
          <a:stretch>
            <a:fillRect/>
          </a:stretch>
        </p:blipFill>
        <p:spPr bwMode="auto">
          <a:xfrm>
            <a:off x="49213" y="6021388"/>
            <a:ext cx="5891212"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a:extLst>
              <a:ext uri="{FF2B5EF4-FFF2-40B4-BE49-F238E27FC236}">
                <a16:creationId xmlns:a16="http://schemas.microsoft.com/office/drawing/2014/main" id="{9E5B4E85-5AA4-493D-B24B-96D96CC1E8D0}"/>
              </a:ext>
            </a:extLst>
          </p:cNvPr>
          <p:cNvCxnSpPr>
            <a:cxnSpLocks noChangeShapeType="1"/>
          </p:cNvCxnSpPr>
          <p:nvPr userDrawn="1"/>
        </p:nvCxnSpPr>
        <p:spPr bwMode="auto">
          <a:xfrm>
            <a:off x="34925" y="6092825"/>
            <a:ext cx="9096375" cy="0"/>
          </a:xfrm>
          <a:prstGeom prst="line">
            <a:avLst/>
          </a:prstGeom>
          <a:noFill/>
          <a:ln w="3175">
            <a:solidFill>
              <a:schemeClr val="tx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pic>
        <p:nvPicPr>
          <p:cNvPr id="7" name="Image 6">
            <a:extLst>
              <a:ext uri="{FF2B5EF4-FFF2-40B4-BE49-F238E27FC236}">
                <a16:creationId xmlns:a16="http://schemas.microsoft.com/office/drawing/2014/main" id="{D42B6F93-D51B-55BC-1BCE-7DCCBC1EAB9C}"/>
              </a:ext>
            </a:extLst>
          </p:cNvPr>
          <p:cNvPicPr>
            <a:picLocks noChangeAspect="1"/>
          </p:cNvPicPr>
          <p:nvPr userDrawn="1"/>
        </p:nvPicPr>
        <p:blipFill>
          <a:blip r:embed="rId16"/>
          <a:stretch>
            <a:fillRect/>
          </a:stretch>
        </p:blipFill>
        <p:spPr>
          <a:xfrm>
            <a:off x="6478588" y="6021388"/>
            <a:ext cx="2679700" cy="857250"/>
          </a:xfrm>
          <a:prstGeom prst="rect">
            <a:avLst/>
          </a:prstGeom>
        </p:spPr>
      </p:pic>
    </p:spTree>
  </p:cSld>
  <p:clrMap bg1="lt1" tx1="dk1" bg2="lt2" tx2="dk2" accent1="accent1" accent2="accent2" accent3="accent3" accent4="accent4" accent5="accent5" accent6="accent6" hlink="hlink" folHlink="folHlink"/>
  <p:sldLayoutIdLst>
    <p:sldLayoutId id="2147484290" r:id="rId1"/>
    <p:sldLayoutId id="2147484279" r:id="rId2"/>
    <p:sldLayoutId id="2147484280" r:id="rId3"/>
    <p:sldLayoutId id="2147484281" r:id="rId4"/>
    <p:sldLayoutId id="2147484291" r:id="rId5"/>
    <p:sldLayoutId id="2147484282" r:id="rId6"/>
    <p:sldLayoutId id="2147484283" r:id="rId7"/>
    <p:sldLayoutId id="2147484284" r:id="rId8"/>
    <p:sldLayoutId id="2147484285" r:id="rId9"/>
    <p:sldLayoutId id="2147484286" r:id="rId10"/>
    <p:sldLayoutId id="2147484287" r:id="rId11"/>
    <p:sldLayoutId id="2147484288" r:id="rId12"/>
    <p:sldLayoutId id="2147484289" r:id="rId13"/>
  </p:sldLayoutIdLst>
  <p:hf hdr="0" ftr="0" dt="0"/>
  <p:txStyles>
    <p:titleStyle>
      <a:lvl1pPr algn="l" rtl="0" eaLnBrk="0" fontAlgn="base" hangingPunct="0">
        <a:spcBef>
          <a:spcPct val="0"/>
        </a:spcBef>
        <a:spcAft>
          <a:spcPct val="0"/>
        </a:spcAft>
        <a:defRPr sz="2400" b="1">
          <a:solidFill>
            <a:schemeClr val="accent1"/>
          </a:solidFill>
          <a:latin typeface="+mj-lt"/>
          <a:ea typeface="ＭＳ Ｐゴシック" charset="-128"/>
          <a:cs typeface="ＭＳ Ｐゴシック" charset="0"/>
        </a:defRPr>
      </a:lvl1pPr>
      <a:lvl2pPr algn="l" rtl="0" eaLnBrk="0" fontAlgn="base" hangingPunct="0">
        <a:spcBef>
          <a:spcPct val="0"/>
        </a:spcBef>
        <a:spcAft>
          <a:spcPct val="0"/>
        </a:spcAft>
        <a:defRPr sz="2400" b="1">
          <a:solidFill>
            <a:schemeClr val="accent1"/>
          </a:solidFill>
          <a:latin typeface="Arial" pitchFamily="-109" charset="0"/>
          <a:ea typeface="ＭＳ Ｐゴシック" charset="-128"/>
          <a:cs typeface="ＭＳ Ｐゴシック" charset="0"/>
        </a:defRPr>
      </a:lvl2pPr>
      <a:lvl3pPr algn="l" rtl="0" eaLnBrk="0" fontAlgn="base" hangingPunct="0">
        <a:spcBef>
          <a:spcPct val="0"/>
        </a:spcBef>
        <a:spcAft>
          <a:spcPct val="0"/>
        </a:spcAft>
        <a:defRPr sz="2400" b="1">
          <a:solidFill>
            <a:schemeClr val="accent1"/>
          </a:solidFill>
          <a:latin typeface="Arial" pitchFamily="-109" charset="0"/>
          <a:ea typeface="ＭＳ Ｐゴシック" charset="-128"/>
          <a:cs typeface="ＭＳ Ｐゴシック" charset="0"/>
        </a:defRPr>
      </a:lvl3pPr>
      <a:lvl4pPr algn="l" rtl="0" eaLnBrk="0" fontAlgn="base" hangingPunct="0">
        <a:spcBef>
          <a:spcPct val="0"/>
        </a:spcBef>
        <a:spcAft>
          <a:spcPct val="0"/>
        </a:spcAft>
        <a:defRPr sz="2400" b="1">
          <a:solidFill>
            <a:schemeClr val="accent1"/>
          </a:solidFill>
          <a:latin typeface="Arial" pitchFamily="-109" charset="0"/>
          <a:ea typeface="ＭＳ Ｐゴシック" charset="-128"/>
          <a:cs typeface="ＭＳ Ｐゴシック" charset="0"/>
        </a:defRPr>
      </a:lvl4pPr>
      <a:lvl5pPr algn="l" rtl="0" eaLnBrk="0" fontAlgn="base" hangingPunct="0">
        <a:spcBef>
          <a:spcPct val="0"/>
        </a:spcBef>
        <a:spcAft>
          <a:spcPct val="0"/>
        </a:spcAft>
        <a:defRPr sz="2400" b="1">
          <a:solidFill>
            <a:schemeClr val="accent1"/>
          </a:solidFill>
          <a:latin typeface="Arial" pitchFamily="-109" charset="0"/>
          <a:ea typeface="ＭＳ Ｐゴシック" charset="-128"/>
          <a:cs typeface="ＭＳ Ｐゴシック" charset="0"/>
        </a:defRPr>
      </a:lvl5pPr>
      <a:lvl6pPr marL="457200" algn="l" rtl="0" fontAlgn="base">
        <a:spcBef>
          <a:spcPct val="0"/>
        </a:spcBef>
        <a:spcAft>
          <a:spcPct val="0"/>
        </a:spcAft>
        <a:defRPr sz="2400" b="1">
          <a:solidFill>
            <a:schemeClr val="accent1"/>
          </a:solidFill>
          <a:latin typeface="Arial" pitchFamily="-109" charset="0"/>
        </a:defRPr>
      </a:lvl6pPr>
      <a:lvl7pPr marL="914400" algn="l" rtl="0" fontAlgn="base">
        <a:spcBef>
          <a:spcPct val="0"/>
        </a:spcBef>
        <a:spcAft>
          <a:spcPct val="0"/>
        </a:spcAft>
        <a:defRPr sz="2400" b="1">
          <a:solidFill>
            <a:schemeClr val="accent1"/>
          </a:solidFill>
          <a:latin typeface="Arial" pitchFamily="-109" charset="0"/>
        </a:defRPr>
      </a:lvl7pPr>
      <a:lvl8pPr marL="1371600" algn="l" rtl="0" fontAlgn="base">
        <a:spcBef>
          <a:spcPct val="0"/>
        </a:spcBef>
        <a:spcAft>
          <a:spcPct val="0"/>
        </a:spcAft>
        <a:defRPr sz="2400" b="1">
          <a:solidFill>
            <a:schemeClr val="accent1"/>
          </a:solidFill>
          <a:latin typeface="Arial" pitchFamily="-109" charset="0"/>
        </a:defRPr>
      </a:lvl8pPr>
      <a:lvl9pPr marL="1828800" algn="l" rtl="0" fontAlgn="base">
        <a:spcBef>
          <a:spcPct val="0"/>
        </a:spcBef>
        <a:spcAft>
          <a:spcPct val="0"/>
        </a:spcAft>
        <a:defRPr sz="2400" b="1">
          <a:solidFill>
            <a:schemeClr val="accent1"/>
          </a:solidFill>
          <a:latin typeface="Arial" pitchFamily="-109"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n"/>
        <a:defRPr sz="2000">
          <a:solidFill>
            <a:schemeClr val="tx1"/>
          </a:solidFill>
          <a:latin typeface="+mn-lt"/>
          <a:ea typeface="ＭＳ Ｐゴシック" charset="-128"/>
          <a:cs typeface="ＭＳ Ｐゴシック" charset="0"/>
        </a:defRPr>
      </a:lvl1pPr>
      <a:lvl2pPr marL="742950" indent="-285750" algn="l" rtl="0" eaLnBrk="0" fontAlgn="base" hangingPunct="0">
        <a:spcBef>
          <a:spcPct val="20000"/>
        </a:spcBef>
        <a:spcAft>
          <a:spcPct val="0"/>
        </a:spcAft>
        <a:buClr>
          <a:srgbClr val="185B8D"/>
        </a:buClr>
        <a:buFont typeface="Century Gothic" panose="020B0502020202020204" pitchFamily="34" charset="0"/>
        <a:buChar char="^"/>
        <a:defRPr sz="1600">
          <a:solidFill>
            <a:schemeClr val="tx1"/>
          </a:solidFill>
          <a:latin typeface="+mn-lt"/>
          <a:ea typeface="ＭＳ Ｐゴシック" pitchFamily="-109" charset="-128"/>
        </a:defRPr>
      </a:lvl2pPr>
      <a:lvl3pPr marL="1143000" indent="-228600" algn="l" rtl="0" eaLnBrk="0" fontAlgn="base" hangingPunct="0">
        <a:spcBef>
          <a:spcPct val="20000"/>
        </a:spcBef>
        <a:spcAft>
          <a:spcPct val="0"/>
        </a:spcAft>
        <a:buClr>
          <a:schemeClr val="bg2"/>
        </a:buClr>
        <a:buChar char="•"/>
        <a:defRPr sz="1600">
          <a:solidFill>
            <a:schemeClr val="tx1"/>
          </a:solidFill>
          <a:latin typeface="+mn-lt"/>
          <a:ea typeface="ＭＳ Ｐゴシック" pitchFamily="-109" charset="-128"/>
        </a:defRPr>
      </a:lvl3pPr>
      <a:lvl4pPr marL="1600200" indent="-228600" algn="l" rtl="0" eaLnBrk="0" fontAlgn="base" hangingPunct="0">
        <a:spcBef>
          <a:spcPct val="20000"/>
        </a:spcBef>
        <a:spcAft>
          <a:spcPct val="0"/>
        </a:spcAft>
        <a:buChar char="–"/>
        <a:defRPr sz="2000">
          <a:solidFill>
            <a:schemeClr val="tx1"/>
          </a:solidFill>
          <a:latin typeface="Garamond" pitchFamily="-109" charset="0"/>
          <a:ea typeface="ＭＳ Ｐゴシック" pitchFamily="-109" charset="-128"/>
        </a:defRPr>
      </a:lvl4pPr>
      <a:lvl5pPr marL="2057400" indent="-228600" algn="l" rtl="0" eaLnBrk="0" fontAlgn="base" hangingPunct="0">
        <a:spcBef>
          <a:spcPct val="20000"/>
        </a:spcBef>
        <a:spcAft>
          <a:spcPct val="0"/>
        </a:spcAft>
        <a:buChar char="»"/>
        <a:defRPr sz="2000">
          <a:solidFill>
            <a:schemeClr val="tx1"/>
          </a:solidFill>
          <a:latin typeface="Garamond" pitchFamily="-109" charset="0"/>
          <a:ea typeface="ＭＳ Ｐゴシック" pitchFamily="-109" charset="-128"/>
        </a:defRPr>
      </a:lvl5pPr>
      <a:lvl6pPr marL="2514600" indent="-228600" algn="l" rtl="0" fontAlgn="base">
        <a:spcBef>
          <a:spcPct val="20000"/>
        </a:spcBef>
        <a:spcAft>
          <a:spcPct val="0"/>
        </a:spcAft>
        <a:buChar char="»"/>
        <a:defRPr sz="2000">
          <a:solidFill>
            <a:schemeClr val="tx1"/>
          </a:solidFill>
          <a:latin typeface="Garamond" pitchFamily="-109" charset="0"/>
          <a:ea typeface="ＭＳ Ｐゴシック" pitchFamily="-109" charset="-128"/>
        </a:defRPr>
      </a:lvl6pPr>
      <a:lvl7pPr marL="2971800" indent="-228600" algn="l" rtl="0" fontAlgn="base">
        <a:spcBef>
          <a:spcPct val="20000"/>
        </a:spcBef>
        <a:spcAft>
          <a:spcPct val="0"/>
        </a:spcAft>
        <a:buChar char="»"/>
        <a:defRPr sz="2000">
          <a:solidFill>
            <a:schemeClr val="tx1"/>
          </a:solidFill>
          <a:latin typeface="Garamond" pitchFamily="-109" charset="0"/>
          <a:ea typeface="ＭＳ Ｐゴシック" pitchFamily="-109" charset="-128"/>
        </a:defRPr>
      </a:lvl7pPr>
      <a:lvl8pPr marL="3429000" indent="-228600" algn="l" rtl="0" fontAlgn="base">
        <a:spcBef>
          <a:spcPct val="20000"/>
        </a:spcBef>
        <a:spcAft>
          <a:spcPct val="0"/>
        </a:spcAft>
        <a:buChar char="»"/>
        <a:defRPr sz="2000">
          <a:solidFill>
            <a:schemeClr val="tx1"/>
          </a:solidFill>
          <a:latin typeface="Garamond" pitchFamily="-109" charset="0"/>
          <a:ea typeface="ＭＳ Ｐゴシック" pitchFamily="-109" charset="-128"/>
        </a:defRPr>
      </a:lvl8pPr>
      <a:lvl9pPr marL="3886200" indent="-228600" algn="l" rtl="0" fontAlgn="base">
        <a:spcBef>
          <a:spcPct val="20000"/>
        </a:spcBef>
        <a:spcAft>
          <a:spcPct val="0"/>
        </a:spcAft>
        <a:buChar char="»"/>
        <a:defRPr sz="2000">
          <a:solidFill>
            <a:schemeClr val="tx1"/>
          </a:solidFill>
          <a:latin typeface="Garamond" pitchFamily="-109" charset="0"/>
          <a:ea typeface="ＭＳ Ｐゴシック" pitchFamily="-109" charset="-128"/>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3">
            <a:extLst>
              <a:ext uri="{FF2B5EF4-FFF2-40B4-BE49-F238E27FC236}">
                <a16:creationId xmlns:a16="http://schemas.microsoft.com/office/drawing/2014/main" id="{813C9132-67C3-4D4D-25F8-A8E8C1EE91D5}"/>
              </a:ext>
            </a:extLst>
          </p:cNvPr>
          <p:cNvSpPr>
            <a:spLocks noGrp="1" noChangeArrowheads="1"/>
          </p:cNvSpPr>
          <p:nvPr>
            <p:ph type="subTitle" idx="1"/>
          </p:nvPr>
        </p:nvSpPr>
        <p:spPr>
          <a:xfrm>
            <a:off x="287337" y="835184"/>
            <a:ext cx="8569325" cy="2808288"/>
          </a:xfrm>
        </p:spPr>
        <p:txBody>
          <a:bodyPr/>
          <a:lstStyle/>
          <a:p>
            <a:r>
              <a:rPr lang="fr-CH" sz="2800" dirty="0"/>
              <a:t>Confiance, compétences et territoire: le cas de l’horlogerie suisse</a:t>
            </a:r>
          </a:p>
          <a:p>
            <a:pPr>
              <a:buFont typeface="Wingdings" pitchFamily="2" charset="2"/>
              <a:buNone/>
            </a:pPr>
            <a:br>
              <a:rPr lang="fr-CH" altLang="fr-FR" b="0" dirty="0">
                <a:ea typeface="ＭＳ Ｐゴシック" panose="020B0600070205080204" pitchFamily="34" charset="-128"/>
              </a:rPr>
            </a:br>
            <a:endParaRPr lang="fr-CH" altLang="fr-FR" b="0" dirty="0">
              <a:ea typeface="ＭＳ Ｐゴシック" panose="020B0600070205080204" pitchFamily="34" charset="-128"/>
            </a:endParaRPr>
          </a:p>
          <a:p>
            <a:pPr>
              <a:buFont typeface="Wingdings" pitchFamily="2" charset="2"/>
              <a:buNone/>
            </a:pPr>
            <a:endParaRPr lang="fr-CH" altLang="fr-FR" b="0" dirty="0">
              <a:ea typeface="ＭＳ Ｐゴシック" panose="020B0600070205080204" pitchFamily="34" charset="-128"/>
            </a:endParaRPr>
          </a:p>
          <a:p>
            <a:pPr>
              <a:buFont typeface="Wingdings" pitchFamily="2" charset="2"/>
              <a:buNone/>
            </a:pPr>
            <a:endParaRPr lang="fr-CH" altLang="fr-FR" b="0" dirty="0">
              <a:ea typeface="ＭＳ Ｐゴシック" panose="020B0600070205080204" pitchFamily="34" charset="-128"/>
            </a:endParaRPr>
          </a:p>
          <a:p>
            <a:pPr>
              <a:buFont typeface="Wingdings" pitchFamily="2" charset="2"/>
              <a:buNone/>
            </a:pPr>
            <a:endParaRPr lang="fr-CH" altLang="fr-FR" b="0" dirty="0">
              <a:ea typeface="ＭＳ Ｐゴシック" panose="020B0600070205080204" pitchFamily="34" charset="-128"/>
            </a:endParaRPr>
          </a:p>
          <a:p>
            <a:pPr>
              <a:buFont typeface="Wingdings" pitchFamily="2" charset="2"/>
              <a:buNone/>
            </a:pPr>
            <a:endParaRPr lang="fr-CH" altLang="fr-FR" b="0" dirty="0">
              <a:ea typeface="ＭＳ Ｐゴシック" panose="020B0600070205080204" pitchFamily="34" charset="-128"/>
            </a:endParaRPr>
          </a:p>
          <a:p>
            <a:pPr>
              <a:buFont typeface="Wingdings" pitchFamily="2" charset="2"/>
              <a:buNone/>
            </a:pPr>
            <a:endParaRPr lang="fr-CH" altLang="fr-FR" b="0" dirty="0">
              <a:ea typeface="ＭＳ Ｐゴシック" panose="020B0600070205080204" pitchFamily="34" charset="-128"/>
            </a:endParaRPr>
          </a:p>
          <a:p>
            <a:pPr>
              <a:buFont typeface="Wingdings" pitchFamily="2" charset="2"/>
              <a:buNone/>
            </a:pPr>
            <a:endParaRPr lang="fr-CH" altLang="fr-FR" b="0" dirty="0">
              <a:ea typeface="ＭＳ Ｐゴシック" panose="020B0600070205080204" pitchFamily="34" charset="-128"/>
            </a:endParaRPr>
          </a:p>
          <a:p>
            <a:pPr>
              <a:buFont typeface="Wingdings" pitchFamily="2" charset="2"/>
              <a:buNone/>
            </a:pPr>
            <a:endParaRPr lang="fr-CH" altLang="fr-FR" b="0" dirty="0">
              <a:ea typeface="ＭＳ Ｐゴシック" panose="020B0600070205080204" pitchFamily="34" charset="-128"/>
            </a:endParaRPr>
          </a:p>
          <a:p>
            <a:pPr>
              <a:buFont typeface="Wingdings" pitchFamily="2" charset="2"/>
              <a:buNone/>
            </a:pPr>
            <a:r>
              <a:rPr lang="fr-CH" altLang="fr-FR" b="0" dirty="0" err="1">
                <a:ea typeface="ＭＳ Ｐゴシック" panose="020B0600070205080204" pitchFamily="34" charset="-128"/>
              </a:rPr>
              <a:t>Eric</a:t>
            </a:r>
            <a:r>
              <a:rPr lang="fr-CH" altLang="fr-FR" b="0" dirty="0">
                <a:ea typeface="ＭＳ Ｐゴシック" panose="020B0600070205080204" pitchFamily="34" charset="-128"/>
              </a:rPr>
              <a:t> </a:t>
            </a:r>
            <a:r>
              <a:rPr lang="fr-CH" altLang="fr-FR" b="0" dirty="0" err="1">
                <a:ea typeface="ＭＳ Ｐゴシック" panose="020B0600070205080204" pitchFamily="34" charset="-128"/>
              </a:rPr>
              <a:t>Davoine</a:t>
            </a:r>
            <a:r>
              <a:rPr lang="fr-CH" altLang="fr-FR" b="0" dirty="0">
                <a:ea typeface="ＭＳ Ｐゴシック" panose="020B0600070205080204" pitchFamily="34" charset="-128"/>
              </a:rPr>
              <a:t>, </a:t>
            </a:r>
          </a:p>
          <a:p>
            <a:pPr>
              <a:buFont typeface="Wingdings" pitchFamily="2" charset="2"/>
              <a:buNone/>
            </a:pPr>
            <a:r>
              <a:rPr lang="fr-CH" altLang="fr-FR" b="0" dirty="0">
                <a:ea typeface="ＭＳ Ｐゴシック" panose="020B0600070205080204" pitchFamily="34" charset="-128"/>
              </a:rPr>
              <a:t>Professeur à l’Université de Fribourg</a:t>
            </a:r>
          </a:p>
          <a:p>
            <a:pPr>
              <a:buFont typeface="Wingdings" pitchFamily="2" charset="2"/>
              <a:buNone/>
            </a:pPr>
            <a:endParaRPr lang="fr-CH" altLang="fr-FR" b="0" dirty="0">
              <a:ea typeface="ＭＳ Ｐゴシック" panose="020B0600070205080204" pitchFamily="34" charset="-128"/>
            </a:endParaRPr>
          </a:p>
          <a:p>
            <a:pPr>
              <a:buFont typeface="Wingdings" pitchFamily="2" charset="2"/>
              <a:buNone/>
            </a:pPr>
            <a:r>
              <a:rPr lang="fr-CH" altLang="fr-FR" b="0" dirty="0">
                <a:ea typeface="ＭＳ Ｐゴシック" panose="020B0600070205080204" pitchFamily="34" charset="-128"/>
              </a:rPr>
              <a:t>(Avec la collaboration de Linda Mettler, </a:t>
            </a:r>
            <a:r>
              <a:rPr lang="fr-CH" altLang="fr-FR" b="0" dirty="0" err="1">
                <a:ea typeface="ＭＳ Ｐゴシック" panose="020B0600070205080204" pitchFamily="34" charset="-128"/>
              </a:rPr>
              <a:t>Dr.rer.pol</a:t>
            </a:r>
            <a:r>
              <a:rPr lang="fr-CH" altLang="fr-FR" b="0" dirty="0">
                <a:ea typeface="ＭＳ Ｐゴシック" panose="020B0600070205080204" pitchFamily="34" charset="-128"/>
              </a:rPr>
              <a:t>.)</a:t>
            </a:r>
          </a:p>
          <a:p>
            <a:pPr>
              <a:buFont typeface="Wingdings" pitchFamily="2" charset="2"/>
              <a:buNone/>
            </a:pPr>
            <a:endParaRPr lang="fr-CH" altLang="fr-FR" sz="4000" dirty="0">
              <a:ea typeface="ＭＳ Ｐゴシック" panose="020B0600070205080204" pitchFamily="34" charset="-128"/>
            </a:endParaRPr>
          </a:p>
          <a:p>
            <a:pPr eaLnBrk="1" hangingPunct="1">
              <a:buFont typeface="Wingdings" pitchFamily="2" charset="2"/>
              <a:buNone/>
            </a:pPr>
            <a:endParaRPr lang="fr-CH" altLang="fr-FR" sz="4000" dirty="0">
              <a:ea typeface="ＭＳ Ｐゴシック" panose="020B0600070205080204" pitchFamily="34" charset="-128"/>
            </a:endParaRPr>
          </a:p>
        </p:txBody>
      </p:sp>
      <p:pic>
        <p:nvPicPr>
          <p:cNvPr id="2" name="Image 1">
            <a:extLst>
              <a:ext uri="{FF2B5EF4-FFF2-40B4-BE49-F238E27FC236}">
                <a16:creationId xmlns:a16="http://schemas.microsoft.com/office/drawing/2014/main" id="{B18972B1-DF55-6734-75A8-7B07B540CEE9}"/>
              </a:ext>
            </a:extLst>
          </p:cNvPr>
          <p:cNvPicPr>
            <a:picLocks noChangeAspect="1"/>
          </p:cNvPicPr>
          <p:nvPr/>
        </p:nvPicPr>
        <p:blipFill>
          <a:blip r:embed="rId2"/>
          <a:stretch>
            <a:fillRect/>
          </a:stretch>
        </p:blipFill>
        <p:spPr>
          <a:xfrm>
            <a:off x="1691680" y="1988840"/>
            <a:ext cx="6516216" cy="248430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3">
            <a:extLst>
              <a:ext uri="{FF2B5EF4-FFF2-40B4-BE49-F238E27FC236}">
                <a16:creationId xmlns:a16="http://schemas.microsoft.com/office/drawing/2014/main" id="{4951BBE2-9F36-EB9F-40A5-E089086A5C84}"/>
              </a:ext>
            </a:extLst>
          </p:cNvPr>
          <p:cNvSpPr>
            <a:spLocks noChangeArrowheads="1"/>
          </p:cNvSpPr>
          <p:nvPr/>
        </p:nvSpPr>
        <p:spPr bwMode="auto">
          <a:xfrm>
            <a:off x="0" y="1412875"/>
            <a:ext cx="8964613"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accent2"/>
              </a:buClr>
              <a:buSzPct val="80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1pPr>
            <a:lvl2pPr>
              <a:spcBef>
                <a:spcPct val="20000"/>
              </a:spcBef>
              <a:buClr>
                <a:srgbClr val="185B8D"/>
              </a:buClr>
              <a:buFont typeface="Century Gothic" panose="020B0502020202020204" pitchFamily="34" charset="0"/>
              <a:buChar char="^"/>
              <a:defRPr sz="16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Char char="•"/>
              <a:defRPr sz="16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9pPr>
          </a:lstStyle>
          <a:p>
            <a:pPr lvl="1" eaLnBrk="1" hangingPunct="1">
              <a:spcBef>
                <a:spcPct val="0"/>
              </a:spcBef>
              <a:buClrTx/>
              <a:buNone/>
            </a:pPr>
            <a:r>
              <a:rPr lang="fr-CH" altLang="fr-FR" sz="2000" dirty="0"/>
              <a:t>1. Questionnement et méthode de l’étude</a:t>
            </a:r>
          </a:p>
          <a:p>
            <a:pPr lvl="1" eaLnBrk="1" hangingPunct="1">
              <a:spcBef>
                <a:spcPct val="0"/>
              </a:spcBef>
              <a:buClrTx/>
              <a:buFontTx/>
              <a:buNone/>
            </a:pPr>
            <a:endParaRPr lang="fr-CH" altLang="fr-FR" sz="2000" b="1" dirty="0"/>
          </a:p>
          <a:p>
            <a:pPr lvl="1" eaLnBrk="1" hangingPunct="1">
              <a:spcBef>
                <a:spcPct val="0"/>
              </a:spcBef>
              <a:buClrTx/>
              <a:buFontTx/>
              <a:buNone/>
            </a:pPr>
            <a:r>
              <a:rPr lang="fr-CH" altLang="fr-FR" sz="2000" dirty="0"/>
              <a:t>2. Quelques définitions</a:t>
            </a:r>
          </a:p>
          <a:p>
            <a:pPr lvl="1" eaLnBrk="1" hangingPunct="1">
              <a:spcBef>
                <a:spcPct val="0"/>
              </a:spcBef>
              <a:buClrTx/>
              <a:buFont typeface="Century Gothic" panose="020B0502020202020204" pitchFamily="34" charset="0"/>
              <a:buNone/>
            </a:pPr>
            <a:endParaRPr lang="fr-CH" altLang="fr-FR" sz="2000" dirty="0"/>
          </a:p>
          <a:p>
            <a:pPr lvl="1" eaLnBrk="1" hangingPunct="1">
              <a:spcBef>
                <a:spcPct val="0"/>
              </a:spcBef>
              <a:buClrTx/>
              <a:buFontTx/>
              <a:buNone/>
            </a:pPr>
            <a:r>
              <a:rPr lang="fr-CH" altLang="fr-FR" sz="2000" b="1" dirty="0"/>
              <a:t>3. Les compétences «</a:t>
            </a:r>
            <a:r>
              <a:rPr lang="fr-CH" altLang="fr-FR" sz="2000" b="1" dirty="0" err="1"/>
              <a:t>Swiss</a:t>
            </a:r>
            <a:r>
              <a:rPr lang="fr-CH" altLang="fr-FR" sz="2000" b="1" dirty="0"/>
              <a:t> Made» de l’horlogerie</a:t>
            </a:r>
          </a:p>
          <a:p>
            <a:pPr lvl="1" eaLnBrk="1" hangingPunct="1">
              <a:spcBef>
                <a:spcPct val="0"/>
              </a:spcBef>
              <a:buClrTx/>
              <a:buFontTx/>
              <a:buNone/>
            </a:pPr>
            <a:endParaRPr lang="fr-CH" altLang="fr-FR" sz="2000" b="1" dirty="0"/>
          </a:p>
          <a:p>
            <a:pPr lvl="1" eaLnBrk="1" hangingPunct="1">
              <a:spcBef>
                <a:spcPct val="0"/>
              </a:spcBef>
              <a:buClrTx/>
              <a:buFontTx/>
              <a:buNone/>
            </a:pPr>
            <a:r>
              <a:rPr lang="fr-CH" altLang="fr-FR" sz="2000" dirty="0"/>
              <a:t>4. Trois mécanismes de production de confiance</a:t>
            </a:r>
          </a:p>
          <a:p>
            <a:pPr lvl="1" eaLnBrk="1" hangingPunct="1">
              <a:spcBef>
                <a:spcPct val="0"/>
              </a:spcBef>
              <a:buClrTx/>
              <a:buFontTx/>
              <a:buNone/>
            </a:pPr>
            <a:endParaRPr lang="fr-CH" altLang="fr-FR" sz="2000" dirty="0"/>
          </a:p>
          <a:p>
            <a:pPr lvl="1" eaLnBrk="1" hangingPunct="1">
              <a:spcBef>
                <a:spcPct val="0"/>
              </a:spcBef>
              <a:buClrTx/>
              <a:buFontTx/>
              <a:buNone/>
            </a:pPr>
            <a:r>
              <a:rPr lang="fr-CH" altLang="fr-FR" sz="2000" dirty="0"/>
              <a:t>5. Les challenges territoriaux du secteur horloger </a:t>
            </a:r>
          </a:p>
          <a:p>
            <a:pPr lvl="1" eaLnBrk="1" hangingPunct="1">
              <a:spcBef>
                <a:spcPct val="0"/>
              </a:spcBef>
              <a:buClrTx/>
              <a:buFont typeface="Century Gothic" panose="020B0502020202020204" pitchFamily="34" charset="0"/>
              <a:buNone/>
            </a:pPr>
            <a:endParaRPr lang="fr-CH" altLang="fr-FR" sz="2000" dirty="0"/>
          </a:p>
          <a:p>
            <a:pPr lvl="1" eaLnBrk="1" hangingPunct="1">
              <a:spcBef>
                <a:spcPct val="0"/>
              </a:spcBef>
              <a:buClrTx/>
              <a:buFontTx/>
              <a:buNone/>
            </a:pPr>
            <a:r>
              <a:rPr lang="fr-CH" altLang="fr-FR" sz="2000" dirty="0"/>
              <a:t>6. Discussion</a:t>
            </a:r>
          </a:p>
          <a:p>
            <a:pPr lvl="1" eaLnBrk="1" hangingPunct="1">
              <a:spcBef>
                <a:spcPct val="0"/>
              </a:spcBef>
              <a:buClrTx/>
              <a:buFontTx/>
              <a:buNone/>
            </a:pPr>
            <a:endParaRPr lang="fr-CH" altLang="fr-FR" sz="2000" dirty="0"/>
          </a:p>
          <a:p>
            <a:pPr lvl="1" eaLnBrk="1" hangingPunct="1">
              <a:spcBef>
                <a:spcPct val="0"/>
              </a:spcBef>
              <a:buClrTx/>
              <a:buFontTx/>
              <a:buNone/>
            </a:pPr>
            <a:endParaRPr lang="fr-CH" altLang="fr-FR" sz="2000" b="1" dirty="0"/>
          </a:p>
        </p:txBody>
      </p:sp>
      <p:sp>
        <p:nvSpPr>
          <p:cNvPr id="8194" name="Titre 1">
            <a:extLst>
              <a:ext uri="{FF2B5EF4-FFF2-40B4-BE49-F238E27FC236}">
                <a16:creationId xmlns:a16="http://schemas.microsoft.com/office/drawing/2014/main" id="{B12C5FC6-A9F7-DC13-018A-6E7F1E867996}"/>
              </a:ext>
            </a:extLst>
          </p:cNvPr>
          <p:cNvSpPr>
            <a:spLocks noGrp="1" noChangeArrowheads="1"/>
          </p:cNvSpPr>
          <p:nvPr>
            <p:ph type="title"/>
          </p:nvPr>
        </p:nvSpPr>
        <p:spPr>
          <a:xfrm>
            <a:off x="250825" y="620713"/>
            <a:ext cx="8229600" cy="503237"/>
          </a:xfrm>
        </p:spPr>
        <p:txBody>
          <a:bodyPr/>
          <a:lstStyle/>
          <a:p>
            <a:r>
              <a:rPr lang="fr-FR" altLang="fr-FR" dirty="0">
                <a:ea typeface="ＭＳ Ｐゴシック" panose="020B0600070205080204" pitchFamily="34" charset="-128"/>
              </a:rPr>
              <a:t>Structure de la présentation</a:t>
            </a:r>
          </a:p>
        </p:txBody>
      </p:sp>
    </p:spTree>
    <p:extLst>
      <p:ext uri="{BB962C8B-B14F-4D97-AF65-F5344CB8AC3E}">
        <p14:creationId xmlns:p14="http://schemas.microsoft.com/office/powerpoint/2010/main" val="3013789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2">
            <a:extLst>
              <a:ext uri="{FF2B5EF4-FFF2-40B4-BE49-F238E27FC236}">
                <a16:creationId xmlns:a16="http://schemas.microsoft.com/office/drawing/2014/main" id="{AD64B95C-7D87-6C90-E422-6F0E867F105A}"/>
              </a:ext>
            </a:extLst>
          </p:cNvPr>
          <p:cNvSpPr txBox="1">
            <a:spLocks noChangeArrowheads="1"/>
          </p:cNvSpPr>
          <p:nvPr/>
        </p:nvSpPr>
        <p:spPr bwMode="auto">
          <a:xfrm>
            <a:off x="466725" y="620713"/>
            <a:ext cx="8066088" cy="479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185B8D"/>
              </a:buClr>
              <a:buFont typeface="Century Gothic" panose="020B0502020202020204" pitchFamily="34" charset="0"/>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9pPr>
          </a:lstStyle>
          <a:p>
            <a:pPr>
              <a:spcBef>
                <a:spcPct val="0"/>
              </a:spcBef>
              <a:buClrTx/>
              <a:buSzTx/>
              <a:buFontTx/>
              <a:buNone/>
            </a:pPr>
            <a:endParaRPr lang="fr-CH" altLang="fr-FR" sz="1600" b="0" dirty="0">
              <a:solidFill>
                <a:srgbClr val="12446A"/>
              </a:solidFill>
            </a:endParaRPr>
          </a:p>
          <a:p>
            <a:pPr>
              <a:spcBef>
                <a:spcPts val="600"/>
              </a:spcBef>
              <a:spcAft>
                <a:spcPts val="600"/>
              </a:spcAft>
              <a:buClrTx/>
              <a:buFont typeface="Wingdings" pitchFamily="2" charset="2"/>
              <a:buNone/>
            </a:pPr>
            <a:r>
              <a:rPr lang="fr-CH" altLang="fr-FR" sz="1800" dirty="0"/>
              <a:t>1. Le socle de la compétence horlogère : l’apprentissage</a:t>
            </a:r>
          </a:p>
          <a:p>
            <a:pPr>
              <a:spcBef>
                <a:spcPts val="600"/>
              </a:spcBef>
              <a:spcAft>
                <a:spcPts val="600"/>
              </a:spcAft>
              <a:buFont typeface="Wingdings" pitchFamily="2" charset="2"/>
              <a:buNone/>
            </a:pPr>
            <a:r>
              <a:rPr lang="fr-CH" altLang="fr-FR" sz="1800" dirty="0"/>
              <a:t>2. Une tradition de métier horloger qui se diffuse aux autres métiers de l’entreprise</a:t>
            </a:r>
          </a:p>
          <a:p>
            <a:pPr>
              <a:spcBef>
                <a:spcPts val="600"/>
              </a:spcBef>
              <a:spcAft>
                <a:spcPts val="600"/>
              </a:spcAft>
              <a:buFont typeface="Wingdings" pitchFamily="2" charset="2"/>
              <a:buNone/>
            </a:pPr>
            <a:r>
              <a:rPr lang="fr-CH" altLang="fr-FR" sz="1800" dirty="0"/>
              <a:t>3. Une combinaison de compétences horlogères et de ressources de l’économie suisse.</a:t>
            </a:r>
          </a:p>
          <a:p>
            <a:pPr>
              <a:spcBef>
                <a:spcPts val="600"/>
              </a:spcBef>
              <a:spcAft>
                <a:spcPts val="600"/>
              </a:spcAft>
              <a:buFont typeface="Wingdings" pitchFamily="2" charset="2"/>
              <a:buNone/>
            </a:pPr>
            <a:r>
              <a:rPr lang="fr-CH" altLang="fr-FR" sz="1800" dirty="0"/>
              <a:t>4. Une combinaison de compétences </a:t>
            </a:r>
            <a:r>
              <a:rPr lang="fr-CH" altLang="fr-FR" sz="1800" dirty="0" err="1"/>
              <a:t>Hitech</a:t>
            </a:r>
            <a:r>
              <a:rPr lang="fr-CH" altLang="fr-FR" sz="1800" dirty="0"/>
              <a:t> et de compétences «magiques» artisanales</a:t>
            </a:r>
          </a:p>
          <a:p>
            <a:pPr>
              <a:spcBef>
                <a:spcPts val="600"/>
              </a:spcBef>
              <a:spcAft>
                <a:spcPts val="600"/>
              </a:spcAft>
              <a:buClrTx/>
              <a:buFont typeface="Wingdings" pitchFamily="2" charset="2"/>
              <a:buNone/>
            </a:pPr>
            <a:r>
              <a:rPr lang="fr-CH" altLang="fr-FR" sz="1800" dirty="0"/>
              <a:t>5. Une forte culture horlogère régionale, informelle et familiale</a:t>
            </a:r>
          </a:p>
          <a:p>
            <a:pPr>
              <a:spcBef>
                <a:spcPts val="600"/>
              </a:spcBef>
              <a:spcAft>
                <a:spcPts val="600"/>
              </a:spcAft>
              <a:buClrTx/>
              <a:buFont typeface="Wingdings" pitchFamily="2" charset="2"/>
              <a:buNone/>
            </a:pPr>
            <a:r>
              <a:rPr lang="fr-CH" altLang="fr-FR" sz="1800" dirty="0"/>
              <a:t>6. Des compétences territoriales parfois micro-régionales</a:t>
            </a:r>
          </a:p>
          <a:p>
            <a:pPr>
              <a:spcBef>
                <a:spcPts val="600"/>
              </a:spcBef>
              <a:spcAft>
                <a:spcPts val="600"/>
              </a:spcAft>
              <a:buFont typeface="Wingdings" pitchFamily="2" charset="2"/>
              <a:buNone/>
            </a:pPr>
            <a:r>
              <a:rPr lang="fr-CH" altLang="fr-FR" sz="1800" dirty="0"/>
              <a:t>7. Une forte culture coopérative de branche</a:t>
            </a:r>
            <a:endParaRPr lang="fr-FR" altLang="fr-FR" sz="1800" dirty="0"/>
          </a:p>
          <a:p>
            <a:pPr>
              <a:buFont typeface="Wingdings" pitchFamily="2" charset="2"/>
              <a:buNone/>
            </a:pPr>
            <a:r>
              <a:rPr lang="fr-CH" altLang="fr-FR" sz="1800" dirty="0"/>
              <a:t>8. Une compétence horlogère «</a:t>
            </a:r>
            <a:r>
              <a:rPr lang="fr-CH" altLang="fr-FR" sz="1800" dirty="0" err="1"/>
              <a:t>Swiss</a:t>
            </a:r>
            <a:r>
              <a:rPr lang="fr-CH" altLang="fr-FR" sz="1800" dirty="0"/>
              <a:t> made» à l’étranger contrôlée au niveau du territoire</a:t>
            </a:r>
          </a:p>
        </p:txBody>
      </p:sp>
      <p:sp>
        <p:nvSpPr>
          <p:cNvPr id="9219" name="Title 1">
            <a:extLst>
              <a:ext uri="{FF2B5EF4-FFF2-40B4-BE49-F238E27FC236}">
                <a16:creationId xmlns:a16="http://schemas.microsoft.com/office/drawing/2014/main" id="{C91F183C-3FBF-176D-24F9-BC063CBC22DC}"/>
              </a:ext>
            </a:extLst>
          </p:cNvPr>
          <p:cNvSpPr txBox="1">
            <a:spLocks/>
          </p:cNvSpPr>
          <p:nvPr/>
        </p:nvSpPr>
        <p:spPr bwMode="auto">
          <a:xfrm>
            <a:off x="323850" y="331788"/>
            <a:ext cx="82296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185B8D"/>
              </a:buClr>
              <a:buFont typeface="Century Gothic" panose="020B0502020202020204" pitchFamily="34" charset="0"/>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9pPr>
          </a:lstStyle>
          <a:p>
            <a:pPr>
              <a:spcBef>
                <a:spcPct val="0"/>
              </a:spcBef>
              <a:buClrTx/>
              <a:buSzTx/>
              <a:buFontTx/>
              <a:buNone/>
            </a:pPr>
            <a:r>
              <a:rPr lang="fr-CH" altLang="fr-FR" sz="2400" b="1" dirty="0"/>
              <a:t>Les compétences du «</a:t>
            </a:r>
            <a:r>
              <a:rPr lang="fr-CH" altLang="fr-FR" sz="2400" b="1" dirty="0" err="1"/>
              <a:t>swiss</a:t>
            </a:r>
            <a:r>
              <a:rPr lang="fr-CH" altLang="fr-FR" sz="2400" b="1" dirty="0"/>
              <a:t> made»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DDE8922D-3844-83E6-9820-0C6A13B640AA}"/>
              </a:ext>
            </a:extLst>
          </p:cNvPr>
          <p:cNvSpPr txBox="1">
            <a:spLocks/>
          </p:cNvSpPr>
          <p:nvPr/>
        </p:nvSpPr>
        <p:spPr bwMode="auto">
          <a:xfrm>
            <a:off x="323850" y="331788"/>
            <a:ext cx="82296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185B8D"/>
              </a:buClr>
              <a:buFont typeface="Century Gothic" panose="020B0502020202020204" pitchFamily="34" charset="0"/>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9pPr>
          </a:lstStyle>
          <a:p>
            <a:pPr>
              <a:spcBef>
                <a:spcPct val="0"/>
              </a:spcBef>
              <a:buClrTx/>
              <a:buSzTx/>
              <a:buFontTx/>
              <a:buNone/>
            </a:pPr>
            <a:r>
              <a:rPr lang="fr-CH" altLang="fr-FR" sz="2400" dirty="0"/>
              <a:t>Les compétences du «</a:t>
            </a:r>
            <a:r>
              <a:rPr lang="fr-CH" altLang="fr-FR" sz="2400" dirty="0" err="1"/>
              <a:t>swiss</a:t>
            </a:r>
            <a:r>
              <a:rPr lang="fr-CH" altLang="fr-FR" sz="2400" dirty="0"/>
              <a:t> made»</a:t>
            </a:r>
          </a:p>
        </p:txBody>
      </p:sp>
      <p:sp>
        <p:nvSpPr>
          <p:cNvPr id="5" name="TextBox 2">
            <a:extLst>
              <a:ext uri="{FF2B5EF4-FFF2-40B4-BE49-F238E27FC236}">
                <a16:creationId xmlns:a16="http://schemas.microsoft.com/office/drawing/2014/main" id="{9F1DEB60-F912-E631-3D38-752F44112179}"/>
              </a:ext>
            </a:extLst>
          </p:cNvPr>
          <p:cNvSpPr txBox="1">
            <a:spLocks noChangeArrowheads="1"/>
          </p:cNvSpPr>
          <p:nvPr/>
        </p:nvSpPr>
        <p:spPr bwMode="auto">
          <a:xfrm>
            <a:off x="466725" y="620713"/>
            <a:ext cx="8066088" cy="55769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80000"/>
              <a:buFont typeface="Wingdings" pitchFamily="2" charset="2"/>
              <a:buChar char="n"/>
              <a:defRPr sz="2800">
                <a:solidFill>
                  <a:schemeClr val="tx1"/>
                </a:solidFill>
                <a:latin typeface="Arial" charset="0"/>
                <a:ea typeface="ＭＳ Ｐゴシック" pitchFamily="34" charset="-128"/>
              </a:defRPr>
            </a:lvl1pPr>
            <a:lvl2pPr marL="742950" indent="-285750">
              <a:spcBef>
                <a:spcPct val="20000"/>
              </a:spcBef>
              <a:buClr>
                <a:srgbClr val="185B8D"/>
              </a:buClr>
              <a:buFont typeface="Century Gothic" pitchFamily="34" charset="0"/>
              <a:buChar char="^"/>
              <a:defRPr sz="2400">
                <a:solidFill>
                  <a:schemeClr val="tx1"/>
                </a:solidFill>
                <a:latin typeface="Arial" charset="0"/>
                <a:ea typeface="ＭＳ Ｐゴシック" pitchFamily="34" charset="-128"/>
              </a:defRPr>
            </a:lvl2pPr>
            <a:lvl3pPr marL="1143000" indent="-228600">
              <a:spcBef>
                <a:spcPct val="20000"/>
              </a:spcBef>
              <a:buClr>
                <a:schemeClr val="bg2"/>
              </a:buClr>
              <a:buChar char="•"/>
              <a:defRPr sz="20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Garamond" pitchFamily="18" charset="0"/>
                <a:ea typeface="ＭＳ Ｐゴシック" pitchFamily="34" charset="-128"/>
              </a:defRPr>
            </a:lvl4pPr>
            <a:lvl5pPr marL="2057400" indent="-228600">
              <a:spcBef>
                <a:spcPct val="20000"/>
              </a:spcBef>
              <a:buChar char="»"/>
              <a:defRPr sz="2000">
                <a:solidFill>
                  <a:schemeClr val="tx1"/>
                </a:solidFill>
                <a:latin typeface="Garamond" pitchFamily="18"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Garamond" pitchFamily="18"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Garamond" pitchFamily="18"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Garamond" pitchFamily="18"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Garamond" pitchFamily="18" charset="0"/>
                <a:ea typeface="ＭＳ Ｐゴシック" pitchFamily="34" charset="-128"/>
              </a:defRPr>
            </a:lvl9pPr>
          </a:lstStyle>
          <a:p>
            <a:pPr>
              <a:spcBef>
                <a:spcPct val="0"/>
              </a:spcBef>
              <a:buClrTx/>
              <a:buSzTx/>
              <a:buFontTx/>
              <a:buNone/>
              <a:defRPr/>
            </a:pPr>
            <a:endParaRPr lang="fr-CH" altLang="fr-FR" sz="1600" b="0" dirty="0"/>
          </a:p>
          <a:p>
            <a:pPr>
              <a:buClrTx/>
              <a:buFont typeface="Wingdings" pitchFamily="2" charset="2"/>
              <a:buNone/>
              <a:defRPr/>
            </a:pPr>
            <a:r>
              <a:rPr lang="fr-CH" altLang="fr-FR" sz="1800" b="1" dirty="0"/>
              <a:t>1. Le socle de la compétence horlogère : l’apprentissage</a:t>
            </a:r>
          </a:p>
          <a:p>
            <a:pPr eaLnBrk="1" hangingPunct="1">
              <a:lnSpc>
                <a:spcPct val="80000"/>
              </a:lnSpc>
              <a:buClrTx/>
              <a:buFont typeface="Wingdings" pitchFamily="2" charset="2"/>
              <a:buNone/>
              <a:defRPr/>
            </a:pPr>
            <a:endParaRPr lang="fr-CH" altLang="fr-FR" sz="1600" b="0" kern="0" dirty="0"/>
          </a:p>
          <a:p>
            <a:pPr eaLnBrk="1" hangingPunct="1">
              <a:lnSpc>
                <a:spcPct val="80000"/>
              </a:lnSpc>
              <a:buClrTx/>
              <a:buFont typeface="Wingdings" pitchFamily="2" charset="2"/>
              <a:buNone/>
              <a:defRPr/>
            </a:pPr>
            <a:endParaRPr lang="fr-CH" altLang="fr-FR" sz="1600" b="0" kern="0" dirty="0"/>
          </a:p>
          <a:p>
            <a:pPr marL="342900" indent="-342900" eaLnBrk="1" hangingPunct="1">
              <a:lnSpc>
                <a:spcPct val="80000"/>
              </a:lnSpc>
              <a:buClrTx/>
              <a:buFont typeface="Arial" charset="0"/>
              <a:buChar char="•"/>
              <a:defRPr/>
            </a:pPr>
            <a:r>
              <a:rPr lang="fr-CH" altLang="fr-FR" sz="1600" b="0" kern="0" dirty="0"/>
              <a:t>La transmission du savoir-faire se fait sur un modèle de transmission de connaissance tacite (les «gestes horlogers») dans la communauté de métier. </a:t>
            </a:r>
          </a:p>
          <a:p>
            <a:pPr eaLnBrk="1" hangingPunct="1">
              <a:lnSpc>
                <a:spcPct val="80000"/>
              </a:lnSpc>
              <a:buClrTx/>
              <a:buFont typeface="Wingdings" pitchFamily="2" charset="2"/>
              <a:buNone/>
              <a:defRPr/>
            </a:pPr>
            <a:endParaRPr lang="fr-CH" altLang="fr-FR" sz="1600" b="0" kern="0" dirty="0"/>
          </a:p>
          <a:p>
            <a:pPr>
              <a:buClrTx/>
              <a:buFont typeface="Wingdings" pitchFamily="2" charset="2"/>
              <a:buNone/>
              <a:defRPr/>
            </a:pPr>
            <a:r>
              <a:rPr lang="fr-FR" sz="1600" b="0" i="1" dirty="0"/>
              <a:t>« L’intégration de l’élève dès le plus jeune âge dans l’univers horloger afin de l’imprégner de cette culture, joue pour beaucoup dans la qualité du travail… On a même tendance à qualifier ce travail de sur-qualité, mais cela fait partie de l’éducation et de l’ADN de la branche. »</a:t>
            </a:r>
          </a:p>
          <a:p>
            <a:pPr>
              <a:buClrTx/>
              <a:buFont typeface="Wingdings" pitchFamily="2" charset="2"/>
              <a:buNone/>
              <a:defRPr/>
            </a:pPr>
            <a:endParaRPr lang="fr-FR" sz="1600" b="0" i="1" dirty="0"/>
          </a:p>
          <a:p>
            <a:pPr>
              <a:buClrTx/>
              <a:buFont typeface="Wingdings" pitchFamily="2" charset="2"/>
              <a:buNone/>
              <a:defRPr/>
            </a:pPr>
            <a:r>
              <a:rPr lang="fr-FR" sz="1600" b="0" i="1" dirty="0"/>
              <a:t>A titre d’illustration, l’un des interlocuteurs ayant travaillé à l’étranger explique que « ce qui a manqué à ces gens avec qui </a:t>
            </a:r>
            <a:r>
              <a:rPr lang="fr-FR" sz="1600" b="0" i="1" dirty="0">
                <a:sym typeface="Symbol"/>
              </a:rPr>
              <a:t></a:t>
            </a:r>
            <a:r>
              <a:rPr lang="fr-FR" sz="1600" b="0" i="1" dirty="0"/>
              <a:t>il a</a:t>
            </a:r>
            <a:r>
              <a:rPr lang="fr-FR" sz="1600" b="0" i="1" dirty="0">
                <a:sym typeface="Symbol"/>
              </a:rPr>
              <a:t></a:t>
            </a:r>
            <a:r>
              <a:rPr lang="fr-FR" sz="1600" b="0" i="1" dirty="0"/>
              <a:t> travaillé plusieurs mois, c’est l’apprentissage… Ils n’ont pas les cinq générations de profs d’apprentissage qui ont formé un jeune qui lui-même est devenu vieux avec une expérience propre qui lui-même a formé le suivant etc… Ils n’ont pas cet héritage de savoir-faire »</a:t>
            </a:r>
          </a:p>
          <a:p>
            <a:pPr>
              <a:buClrTx/>
              <a:buFont typeface="Wingdings" pitchFamily="2" charset="2"/>
              <a:buNone/>
              <a:defRPr/>
            </a:pPr>
            <a:endParaRPr lang="fr-FR" altLang="fr-FR" sz="1600" b="0" dirty="0"/>
          </a:p>
          <a:p>
            <a:pPr>
              <a:buClrTx/>
              <a:buFont typeface="Wingdings" pitchFamily="2" charset="2"/>
              <a:buNone/>
              <a:defRPr/>
            </a:pPr>
            <a:r>
              <a:rPr lang="fr-FR" altLang="fr-FR" sz="1600" b="0" dirty="0"/>
              <a:t>Même si paradoxalement, contrairement à d’autres secteurs industriels suisses, le pourcentage d’horlogers en formation duale est relativement faible.</a:t>
            </a:r>
            <a:endParaRPr lang="fr-CH" altLang="fr-FR" sz="1600" b="0" dirty="0"/>
          </a:p>
          <a:p>
            <a:pPr>
              <a:spcBef>
                <a:spcPct val="0"/>
              </a:spcBef>
              <a:buClrTx/>
              <a:buSzTx/>
              <a:buFont typeface="Wingdings" pitchFamily="2" charset="2"/>
              <a:buNone/>
              <a:defRPr/>
            </a:pPr>
            <a:r>
              <a:rPr lang="fr-CH" altLang="fr-FR" sz="1800" b="0" dirty="0">
                <a:solidFill>
                  <a:srgbClr val="12446A"/>
                </a:solidFill>
              </a:rPr>
              <a:t> </a:t>
            </a:r>
          </a:p>
        </p:txBody>
      </p:sp>
      <p:pic>
        <p:nvPicPr>
          <p:cNvPr id="4" name="Image 3">
            <a:extLst>
              <a:ext uri="{FF2B5EF4-FFF2-40B4-BE49-F238E27FC236}">
                <a16:creationId xmlns:a16="http://schemas.microsoft.com/office/drawing/2014/main" id="{214A0311-A85D-B9B5-C620-780F9E52E36F}"/>
              </a:ext>
            </a:extLst>
          </p:cNvPr>
          <p:cNvPicPr>
            <a:picLocks noChangeAspect="1"/>
          </p:cNvPicPr>
          <p:nvPr/>
        </p:nvPicPr>
        <p:blipFill>
          <a:blip r:embed="rId2"/>
          <a:stretch>
            <a:fillRect/>
          </a:stretch>
        </p:blipFill>
        <p:spPr>
          <a:xfrm>
            <a:off x="6936068" y="20893"/>
            <a:ext cx="2207932" cy="1655949"/>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A61F238B-C936-407B-36F5-E56EBB86C8D7}"/>
              </a:ext>
            </a:extLst>
          </p:cNvPr>
          <p:cNvSpPr txBox="1">
            <a:spLocks/>
          </p:cNvSpPr>
          <p:nvPr/>
        </p:nvSpPr>
        <p:spPr bwMode="auto">
          <a:xfrm>
            <a:off x="323850" y="331788"/>
            <a:ext cx="82296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185B8D"/>
              </a:buClr>
              <a:buFont typeface="Century Gothic" panose="020B0502020202020204" pitchFamily="34" charset="0"/>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9pPr>
          </a:lstStyle>
          <a:p>
            <a:pPr>
              <a:spcBef>
                <a:spcPct val="0"/>
              </a:spcBef>
              <a:buClrTx/>
              <a:buSzTx/>
              <a:buFontTx/>
              <a:buNone/>
            </a:pPr>
            <a:r>
              <a:rPr lang="fr-CH" altLang="fr-FR" sz="2400" dirty="0"/>
              <a:t>Les compétences du «</a:t>
            </a:r>
            <a:r>
              <a:rPr lang="fr-CH" altLang="fr-FR" sz="2400" dirty="0" err="1"/>
              <a:t>swiss</a:t>
            </a:r>
            <a:r>
              <a:rPr lang="fr-CH" altLang="fr-FR" sz="2400" dirty="0"/>
              <a:t> made»</a:t>
            </a:r>
          </a:p>
        </p:txBody>
      </p:sp>
      <p:sp>
        <p:nvSpPr>
          <p:cNvPr id="5" name="TextBox 2">
            <a:extLst>
              <a:ext uri="{FF2B5EF4-FFF2-40B4-BE49-F238E27FC236}">
                <a16:creationId xmlns:a16="http://schemas.microsoft.com/office/drawing/2014/main" id="{33B72364-4265-FA0E-FC70-2D05826E6DDB}"/>
              </a:ext>
            </a:extLst>
          </p:cNvPr>
          <p:cNvSpPr txBox="1">
            <a:spLocks noChangeArrowheads="1"/>
          </p:cNvSpPr>
          <p:nvPr/>
        </p:nvSpPr>
        <p:spPr bwMode="auto">
          <a:xfrm>
            <a:off x="466725" y="620713"/>
            <a:ext cx="8066088"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80000"/>
              <a:buFont typeface="Wingdings" pitchFamily="2" charset="2"/>
              <a:buChar char="n"/>
              <a:defRPr sz="2800">
                <a:solidFill>
                  <a:schemeClr val="tx1"/>
                </a:solidFill>
                <a:latin typeface="Arial" charset="0"/>
                <a:ea typeface="ＭＳ Ｐゴシック" pitchFamily="34" charset="-128"/>
              </a:defRPr>
            </a:lvl1pPr>
            <a:lvl2pPr marL="742950" indent="-285750">
              <a:spcBef>
                <a:spcPct val="20000"/>
              </a:spcBef>
              <a:buClr>
                <a:srgbClr val="185B8D"/>
              </a:buClr>
              <a:buFont typeface="Century Gothic" pitchFamily="34" charset="0"/>
              <a:buChar char="^"/>
              <a:defRPr sz="2400">
                <a:solidFill>
                  <a:schemeClr val="tx1"/>
                </a:solidFill>
                <a:latin typeface="Arial" charset="0"/>
                <a:ea typeface="ＭＳ Ｐゴシック" pitchFamily="34" charset="-128"/>
              </a:defRPr>
            </a:lvl2pPr>
            <a:lvl3pPr marL="1143000" indent="-228600">
              <a:spcBef>
                <a:spcPct val="20000"/>
              </a:spcBef>
              <a:buClr>
                <a:schemeClr val="bg2"/>
              </a:buClr>
              <a:buChar char="•"/>
              <a:defRPr sz="20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Garamond" pitchFamily="18" charset="0"/>
                <a:ea typeface="ＭＳ Ｐゴシック" pitchFamily="34" charset="-128"/>
              </a:defRPr>
            </a:lvl4pPr>
            <a:lvl5pPr marL="2057400" indent="-228600">
              <a:spcBef>
                <a:spcPct val="20000"/>
              </a:spcBef>
              <a:buChar char="»"/>
              <a:defRPr sz="2000">
                <a:solidFill>
                  <a:schemeClr val="tx1"/>
                </a:solidFill>
                <a:latin typeface="Garamond" pitchFamily="18"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Garamond" pitchFamily="18"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Garamond" pitchFamily="18"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Garamond" pitchFamily="18"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Garamond" pitchFamily="18" charset="0"/>
                <a:ea typeface="ＭＳ Ｐゴシック" pitchFamily="34" charset="-128"/>
              </a:defRPr>
            </a:lvl9pPr>
          </a:lstStyle>
          <a:p>
            <a:pPr>
              <a:spcBef>
                <a:spcPct val="0"/>
              </a:spcBef>
              <a:buClrTx/>
              <a:buSzTx/>
              <a:buFontTx/>
              <a:buNone/>
              <a:defRPr/>
            </a:pPr>
            <a:endParaRPr lang="fr-CH" altLang="fr-FR" sz="1600" b="0" dirty="0">
              <a:solidFill>
                <a:srgbClr val="12446A"/>
              </a:solidFill>
            </a:endParaRPr>
          </a:p>
          <a:p>
            <a:pPr>
              <a:buFont typeface="Wingdings" pitchFamily="2" charset="2"/>
              <a:buNone/>
              <a:defRPr/>
            </a:pPr>
            <a:endParaRPr lang="fr-CH" altLang="fr-FR" sz="1800" b="1" dirty="0"/>
          </a:p>
          <a:p>
            <a:pPr>
              <a:buFont typeface="Wingdings" pitchFamily="2" charset="2"/>
              <a:buNone/>
              <a:defRPr/>
            </a:pPr>
            <a:r>
              <a:rPr lang="fr-CH" altLang="fr-FR" sz="1800" b="1" dirty="0"/>
              <a:t>2. La tradition du métier horloger qui se diffuse aux autres métiers de l’entreprise</a:t>
            </a:r>
          </a:p>
          <a:p>
            <a:pPr>
              <a:buClrTx/>
              <a:buFont typeface="Wingdings" pitchFamily="2" charset="2"/>
              <a:buNone/>
              <a:defRPr/>
            </a:pPr>
            <a:endParaRPr lang="fr-CH" altLang="fr-FR" sz="1600" b="0" dirty="0"/>
          </a:p>
          <a:p>
            <a:pPr marL="285750" indent="-285750">
              <a:buClrTx/>
              <a:buFont typeface="Arial" charset="0"/>
              <a:buChar char="•"/>
              <a:defRPr/>
            </a:pPr>
            <a:r>
              <a:rPr lang="fr-CH" altLang="fr-FR" sz="1600" b="0" dirty="0"/>
              <a:t>Le personnel des entreprises horlogères (plus particulièrement les commerciaux) est «imprégné» d’une connaissance horlogère, via des dispositifs de formation spécifiques (story-</a:t>
            </a:r>
            <a:r>
              <a:rPr lang="fr-CH" altLang="fr-FR" sz="1600" b="0" dirty="0" err="1"/>
              <a:t>telling</a:t>
            </a:r>
            <a:r>
              <a:rPr lang="fr-CH" altLang="fr-FR" sz="1600" b="0" dirty="0"/>
              <a:t> des produits) mais aussi via la culture informelle d’entreprise.</a:t>
            </a:r>
          </a:p>
          <a:p>
            <a:pPr>
              <a:buClrTx/>
              <a:buFont typeface="Wingdings" pitchFamily="2" charset="2"/>
              <a:buNone/>
              <a:defRPr/>
            </a:pPr>
            <a:endParaRPr lang="fr-CH" altLang="fr-FR" sz="1600" b="0" dirty="0"/>
          </a:p>
          <a:p>
            <a:pPr>
              <a:buClrTx/>
              <a:buFont typeface="Wingdings" pitchFamily="2" charset="2"/>
              <a:buNone/>
              <a:defRPr/>
            </a:pPr>
            <a:r>
              <a:rPr lang="fr-FR" sz="1600" b="0" i="1" dirty="0"/>
              <a:t>« On peut voir l’heure partout alors nous on doit vendre un beau produit, qui suscite de l’émotion et il ne doit pas y avoir de fausses notes, sinon vous détruisez cette émotion, ce qui nous distingue par rapport aux Chinois qui aimeraient aussi venir dans le haut de gamme, c’est que eux, ils calculent trop à court terme… Je pense que nous on est cohérent, le souci du détail, on va vous décorez un composant que vous ne voyez pas dans la montre »</a:t>
            </a:r>
            <a:endParaRPr lang="fr-CH" altLang="fr-FR" sz="1600" b="0" i="1" dirty="0"/>
          </a:p>
          <a:p>
            <a:pPr>
              <a:spcBef>
                <a:spcPct val="0"/>
              </a:spcBef>
              <a:buClrTx/>
              <a:buSzTx/>
              <a:buFont typeface="Wingdings" pitchFamily="2" charset="2"/>
              <a:buNone/>
              <a:defRPr/>
            </a:pPr>
            <a:r>
              <a:rPr lang="fr-CH" altLang="fr-FR" sz="1800" b="0" dirty="0">
                <a:solidFill>
                  <a:srgbClr val="12446A"/>
                </a:solidFill>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7B0995BB-37F9-3E39-3C7A-F89E29DE5EB0}"/>
              </a:ext>
            </a:extLst>
          </p:cNvPr>
          <p:cNvSpPr txBox="1">
            <a:spLocks/>
          </p:cNvSpPr>
          <p:nvPr/>
        </p:nvSpPr>
        <p:spPr bwMode="auto">
          <a:xfrm>
            <a:off x="323850" y="331788"/>
            <a:ext cx="82296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185B8D"/>
              </a:buClr>
              <a:buFont typeface="Century Gothic" panose="020B0502020202020204" pitchFamily="34" charset="0"/>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9pPr>
          </a:lstStyle>
          <a:p>
            <a:pPr>
              <a:spcBef>
                <a:spcPct val="0"/>
              </a:spcBef>
              <a:buClrTx/>
              <a:buSzTx/>
              <a:buFontTx/>
              <a:buNone/>
            </a:pPr>
            <a:r>
              <a:rPr lang="fr-CH" altLang="fr-FR" sz="2400" dirty="0"/>
              <a:t>Les compétences du «</a:t>
            </a:r>
            <a:r>
              <a:rPr lang="fr-CH" altLang="fr-FR" sz="2400" dirty="0" err="1"/>
              <a:t>swiss</a:t>
            </a:r>
            <a:r>
              <a:rPr lang="fr-CH" altLang="fr-FR" sz="2400" dirty="0"/>
              <a:t> made»</a:t>
            </a:r>
          </a:p>
        </p:txBody>
      </p:sp>
      <p:sp>
        <p:nvSpPr>
          <p:cNvPr id="5" name="TextBox 2">
            <a:extLst>
              <a:ext uri="{FF2B5EF4-FFF2-40B4-BE49-F238E27FC236}">
                <a16:creationId xmlns:a16="http://schemas.microsoft.com/office/drawing/2014/main" id="{18EA62AB-3367-941E-47EE-C4D883FD9673}"/>
              </a:ext>
            </a:extLst>
          </p:cNvPr>
          <p:cNvSpPr txBox="1">
            <a:spLocks noChangeArrowheads="1"/>
          </p:cNvSpPr>
          <p:nvPr/>
        </p:nvSpPr>
        <p:spPr bwMode="auto">
          <a:xfrm>
            <a:off x="466725" y="620713"/>
            <a:ext cx="8066088" cy="454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80000"/>
              <a:buFont typeface="Wingdings" pitchFamily="2" charset="2"/>
              <a:buChar char="n"/>
              <a:defRPr sz="2800">
                <a:solidFill>
                  <a:schemeClr val="tx1"/>
                </a:solidFill>
                <a:latin typeface="Arial" charset="0"/>
                <a:ea typeface="ＭＳ Ｐゴシック" pitchFamily="34" charset="-128"/>
              </a:defRPr>
            </a:lvl1pPr>
            <a:lvl2pPr marL="742950" indent="-285750">
              <a:spcBef>
                <a:spcPct val="20000"/>
              </a:spcBef>
              <a:buClr>
                <a:srgbClr val="185B8D"/>
              </a:buClr>
              <a:buFont typeface="Century Gothic" pitchFamily="34" charset="0"/>
              <a:buChar char="^"/>
              <a:defRPr sz="2400">
                <a:solidFill>
                  <a:schemeClr val="tx1"/>
                </a:solidFill>
                <a:latin typeface="Arial" charset="0"/>
                <a:ea typeface="ＭＳ Ｐゴシック" pitchFamily="34" charset="-128"/>
              </a:defRPr>
            </a:lvl2pPr>
            <a:lvl3pPr marL="1143000" indent="-228600">
              <a:spcBef>
                <a:spcPct val="20000"/>
              </a:spcBef>
              <a:buClr>
                <a:schemeClr val="bg2"/>
              </a:buClr>
              <a:buChar char="•"/>
              <a:defRPr sz="20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Garamond" pitchFamily="18" charset="0"/>
                <a:ea typeface="ＭＳ Ｐゴシック" pitchFamily="34" charset="-128"/>
              </a:defRPr>
            </a:lvl4pPr>
            <a:lvl5pPr marL="2057400" indent="-228600">
              <a:spcBef>
                <a:spcPct val="20000"/>
              </a:spcBef>
              <a:buChar char="»"/>
              <a:defRPr sz="2000">
                <a:solidFill>
                  <a:schemeClr val="tx1"/>
                </a:solidFill>
                <a:latin typeface="Garamond" pitchFamily="18"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Garamond" pitchFamily="18"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Garamond" pitchFamily="18"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Garamond" pitchFamily="18"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Garamond" pitchFamily="18" charset="0"/>
                <a:ea typeface="ＭＳ Ｐゴシック" pitchFamily="34" charset="-128"/>
              </a:defRPr>
            </a:lvl9pPr>
          </a:lstStyle>
          <a:p>
            <a:pPr>
              <a:spcBef>
                <a:spcPct val="0"/>
              </a:spcBef>
              <a:buClrTx/>
              <a:buSzTx/>
              <a:buFontTx/>
              <a:buNone/>
              <a:defRPr/>
            </a:pPr>
            <a:endParaRPr lang="fr-CH" altLang="fr-FR" sz="1600" b="1" dirty="0">
              <a:solidFill>
                <a:srgbClr val="12446A"/>
              </a:solidFill>
            </a:endParaRPr>
          </a:p>
          <a:p>
            <a:pPr>
              <a:buClrTx/>
              <a:buFont typeface="Wingdings" pitchFamily="2" charset="2"/>
              <a:buNone/>
              <a:defRPr/>
            </a:pPr>
            <a:r>
              <a:rPr lang="fr-CH" altLang="fr-FR" sz="1800" b="1" dirty="0"/>
              <a:t>3. Une combinaison de compétences horlogères et de ressources de l’économie suisse.</a:t>
            </a:r>
          </a:p>
          <a:p>
            <a:pPr>
              <a:buClrTx/>
              <a:buFont typeface="Wingdings" pitchFamily="2" charset="2"/>
              <a:buNone/>
              <a:defRPr/>
            </a:pPr>
            <a:endParaRPr lang="fr-CH" altLang="fr-FR" sz="1600" b="0" dirty="0"/>
          </a:p>
          <a:p>
            <a:pPr marL="285750" indent="-285750">
              <a:buClrTx/>
              <a:buFont typeface="Arial" charset="0"/>
              <a:buChar char="•"/>
              <a:defRPr/>
            </a:pPr>
            <a:r>
              <a:rPr lang="fr-CH" altLang="fr-FR" sz="1600" b="0" dirty="0"/>
              <a:t>Le marketing des produits horlogers a su intégrer d’autres ressources du territoire suisse pour développer des synergies, comme par exemple les infrastructures d’un tourisme haut de gamme (Genève, Zermatt, Interlaken…) et des espaces de foire et d’exposition (Bâle et Genève) adaptés à l’image de l’horlogerie suisse.</a:t>
            </a:r>
          </a:p>
          <a:p>
            <a:pPr marL="285750" indent="-285750">
              <a:buClrTx/>
              <a:buFont typeface="Arial" charset="0"/>
              <a:buChar char="•"/>
              <a:defRPr/>
            </a:pPr>
            <a:endParaRPr lang="fr-CH" altLang="fr-FR" sz="1600" b="0" dirty="0"/>
          </a:p>
          <a:p>
            <a:pPr>
              <a:buClrTx/>
              <a:buFont typeface="Wingdings" pitchFamily="2" charset="2"/>
              <a:buNone/>
              <a:defRPr/>
            </a:pPr>
            <a:r>
              <a:rPr lang="fr-CH" altLang="fr-FR" sz="1600" b="0" i="1" dirty="0"/>
              <a:t> « Le client aujourd’hui, il veut venir voir où sa montre est fabriquée, et là aussi il faut pouvoir lui donner satisfaction, avec un paysage, avec des normes écologiques, avec du rêve…»</a:t>
            </a:r>
          </a:p>
          <a:p>
            <a:pPr>
              <a:buClrTx/>
              <a:buFont typeface="Wingdings" pitchFamily="2" charset="2"/>
              <a:buNone/>
              <a:defRPr/>
            </a:pPr>
            <a:endParaRPr lang="fr-CH" altLang="fr-FR" sz="1600" b="0" i="1" dirty="0"/>
          </a:p>
          <a:p>
            <a:pPr>
              <a:buClrTx/>
              <a:buFont typeface="Wingdings" pitchFamily="2" charset="2"/>
              <a:buNone/>
              <a:defRPr/>
            </a:pPr>
            <a:r>
              <a:rPr lang="fr-CH" altLang="fr-FR" sz="1600" b="0" i="1" dirty="0"/>
              <a:t>«Et tout ce monde là se retrouve à Basel world…»</a:t>
            </a:r>
          </a:p>
          <a:p>
            <a:pPr marL="285750" indent="-285750">
              <a:buClrTx/>
              <a:buFont typeface="Arial" charset="0"/>
              <a:buChar char="•"/>
              <a:defRPr/>
            </a:pPr>
            <a:endParaRPr lang="fr-CH" altLang="fr-FR" sz="1600" b="0" i="1" dirty="0">
              <a:solidFill>
                <a:srgbClr val="12446A"/>
              </a:solidFill>
            </a:endParaRPr>
          </a:p>
          <a:p>
            <a:pPr marL="285750" indent="-285750">
              <a:buClrTx/>
              <a:buFont typeface="Arial" charset="0"/>
              <a:buChar char="•"/>
              <a:defRPr/>
            </a:pPr>
            <a:endParaRPr lang="fr-CH" altLang="fr-FR" sz="1600" b="0" dirty="0">
              <a:solidFill>
                <a:srgbClr val="12446A"/>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6E49004C-1F72-037C-4813-20B4D0E52ACB}"/>
              </a:ext>
            </a:extLst>
          </p:cNvPr>
          <p:cNvSpPr txBox="1">
            <a:spLocks/>
          </p:cNvSpPr>
          <p:nvPr/>
        </p:nvSpPr>
        <p:spPr bwMode="auto">
          <a:xfrm>
            <a:off x="323850" y="331788"/>
            <a:ext cx="82296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185B8D"/>
              </a:buClr>
              <a:buFont typeface="Century Gothic" panose="020B0502020202020204" pitchFamily="34" charset="0"/>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9pPr>
          </a:lstStyle>
          <a:p>
            <a:pPr>
              <a:spcBef>
                <a:spcPct val="0"/>
              </a:spcBef>
              <a:buClrTx/>
              <a:buSzTx/>
              <a:buFontTx/>
              <a:buNone/>
            </a:pPr>
            <a:r>
              <a:rPr lang="fr-CH" altLang="fr-FR" sz="2400" dirty="0"/>
              <a:t>Les compétences du «</a:t>
            </a:r>
            <a:r>
              <a:rPr lang="fr-CH" altLang="fr-FR" sz="2400" dirty="0" err="1"/>
              <a:t>swiss</a:t>
            </a:r>
            <a:r>
              <a:rPr lang="fr-CH" altLang="fr-FR" sz="2400" dirty="0"/>
              <a:t> made»</a:t>
            </a:r>
          </a:p>
        </p:txBody>
      </p:sp>
      <p:sp>
        <p:nvSpPr>
          <p:cNvPr id="5" name="TextBox 2">
            <a:extLst>
              <a:ext uri="{FF2B5EF4-FFF2-40B4-BE49-F238E27FC236}">
                <a16:creationId xmlns:a16="http://schemas.microsoft.com/office/drawing/2014/main" id="{EF435E8A-3E51-7DAE-E17E-5008A582F8DD}"/>
              </a:ext>
            </a:extLst>
          </p:cNvPr>
          <p:cNvSpPr txBox="1">
            <a:spLocks noChangeArrowheads="1"/>
          </p:cNvSpPr>
          <p:nvPr/>
        </p:nvSpPr>
        <p:spPr bwMode="auto">
          <a:xfrm>
            <a:off x="466725" y="620713"/>
            <a:ext cx="8066088" cy="528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80000"/>
              <a:buFont typeface="Wingdings" pitchFamily="2" charset="2"/>
              <a:buChar char="n"/>
              <a:defRPr sz="2800">
                <a:solidFill>
                  <a:schemeClr val="tx1"/>
                </a:solidFill>
                <a:latin typeface="Arial" charset="0"/>
                <a:ea typeface="ＭＳ Ｐゴシック" pitchFamily="34" charset="-128"/>
              </a:defRPr>
            </a:lvl1pPr>
            <a:lvl2pPr marL="742950" indent="-285750">
              <a:spcBef>
                <a:spcPct val="20000"/>
              </a:spcBef>
              <a:buClr>
                <a:srgbClr val="185B8D"/>
              </a:buClr>
              <a:buFont typeface="Century Gothic" pitchFamily="34" charset="0"/>
              <a:buChar char="^"/>
              <a:defRPr sz="2400">
                <a:solidFill>
                  <a:schemeClr val="tx1"/>
                </a:solidFill>
                <a:latin typeface="Arial" charset="0"/>
                <a:ea typeface="ＭＳ Ｐゴシック" pitchFamily="34" charset="-128"/>
              </a:defRPr>
            </a:lvl2pPr>
            <a:lvl3pPr marL="1143000" indent="-228600">
              <a:spcBef>
                <a:spcPct val="20000"/>
              </a:spcBef>
              <a:buClr>
                <a:schemeClr val="bg2"/>
              </a:buClr>
              <a:buChar char="•"/>
              <a:defRPr sz="20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Garamond" pitchFamily="18" charset="0"/>
                <a:ea typeface="ＭＳ Ｐゴシック" pitchFamily="34" charset="-128"/>
              </a:defRPr>
            </a:lvl4pPr>
            <a:lvl5pPr marL="2057400" indent="-228600">
              <a:spcBef>
                <a:spcPct val="20000"/>
              </a:spcBef>
              <a:buChar char="»"/>
              <a:defRPr sz="2000">
                <a:solidFill>
                  <a:schemeClr val="tx1"/>
                </a:solidFill>
                <a:latin typeface="Garamond" pitchFamily="18"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Garamond" pitchFamily="18"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Garamond" pitchFamily="18"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Garamond" pitchFamily="18"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Garamond" pitchFamily="18" charset="0"/>
                <a:ea typeface="ＭＳ Ｐゴシック" pitchFamily="34" charset="-128"/>
              </a:defRPr>
            </a:lvl9pPr>
          </a:lstStyle>
          <a:p>
            <a:pPr>
              <a:spcBef>
                <a:spcPct val="0"/>
              </a:spcBef>
              <a:buClrTx/>
              <a:buSzTx/>
              <a:buFontTx/>
              <a:buNone/>
              <a:defRPr/>
            </a:pPr>
            <a:endParaRPr lang="fr-CH" altLang="fr-FR" sz="1600" b="0" dirty="0">
              <a:solidFill>
                <a:srgbClr val="12446A"/>
              </a:solidFill>
            </a:endParaRPr>
          </a:p>
          <a:p>
            <a:pPr>
              <a:buClrTx/>
              <a:buFont typeface="Wingdings" pitchFamily="2" charset="2"/>
              <a:buNone/>
              <a:defRPr/>
            </a:pPr>
            <a:r>
              <a:rPr lang="fr-CH" altLang="fr-FR" sz="1800" b="1" dirty="0"/>
              <a:t>4. Une combinaison de compétences </a:t>
            </a:r>
            <a:r>
              <a:rPr lang="fr-CH" altLang="fr-FR" sz="1800" b="1" dirty="0" err="1"/>
              <a:t>Hitech</a:t>
            </a:r>
            <a:r>
              <a:rPr lang="fr-CH" altLang="fr-FR" sz="1800" b="1" dirty="0"/>
              <a:t> et de compétences «magiques» artisanales</a:t>
            </a:r>
          </a:p>
          <a:p>
            <a:pPr>
              <a:buClrTx/>
              <a:buFont typeface="Wingdings" pitchFamily="2" charset="2"/>
              <a:buNone/>
              <a:defRPr/>
            </a:pPr>
            <a:endParaRPr lang="fr-CH" altLang="fr-FR" sz="1600" b="0" dirty="0"/>
          </a:p>
          <a:p>
            <a:pPr marL="285750" indent="-285750">
              <a:buClrTx/>
              <a:buFont typeface="Arial" charset="0"/>
              <a:buChar char="•"/>
              <a:defRPr/>
            </a:pPr>
            <a:r>
              <a:rPr lang="fr-CH" altLang="fr-FR" sz="1600" b="0" dirty="0"/>
              <a:t>Dans la chaîne de valeur horlogère, on trouve à une étape un savoir scientifique développé par des centres de recherche et développement de pointe et  à une autre étape un savoir «ultra-tacite» voire «magique»  basé sur du secret  corporatiste ou familial. La culture de travail suisse, peu hiérarchique, semble favorable à la coopération entre groupes de métiers distincts. </a:t>
            </a:r>
          </a:p>
          <a:p>
            <a:pPr marL="285750" indent="-285750">
              <a:buClrTx/>
              <a:buFont typeface="Arial" charset="0"/>
              <a:buChar char="•"/>
              <a:defRPr/>
            </a:pPr>
            <a:endParaRPr lang="fr-CH" altLang="fr-FR" sz="1600" b="0" dirty="0"/>
          </a:p>
          <a:p>
            <a:pPr>
              <a:buFont typeface="Wingdings" pitchFamily="2" charset="2"/>
              <a:buNone/>
              <a:defRPr/>
            </a:pPr>
            <a:r>
              <a:rPr lang="fr-FR" sz="1600" b="0" i="1" dirty="0">
                <a:ea typeface="ＭＳ Ｐゴシック" charset="-128"/>
                <a:cs typeface="ＭＳ Ｐゴシック" charset="-128"/>
              </a:rPr>
              <a:t>« Une population assez caractéristique de ça, c’est les décolleteurs. C’est des stars techniques, ils ont un vrai savoir-faire. » </a:t>
            </a:r>
          </a:p>
          <a:p>
            <a:pPr>
              <a:buFont typeface="Wingdings" pitchFamily="2" charset="2"/>
              <a:buNone/>
              <a:defRPr/>
            </a:pPr>
            <a:endParaRPr lang="fr-FR" sz="1600" b="0" i="1" dirty="0">
              <a:ea typeface="ＭＳ Ｐゴシック" charset="-128"/>
              <a:cs typeface="ＭＳ Ｐゴシック" charset="-128"/>
            </a:endParaRPr>
          </a:p>
          <a:p>
            <a:pPr>
              <a:buFont typeface="Wingdings" pitchFamily="2" charset="2"/>
              <a:buNone/>
              <a:defRPr/>
            </a:pPr>
            <a:r>
              <a:rPr lang="fr-FR" sz="1600" b="0" i="1" dirty="0">
                <a:ea typeface="ＭＳ Ｐゴシック" charset="-128"/>
                <a:cs typeface="ＭＳ Ｐゴシック" charset="-128"/>
              </a:rPr>
              <a:t>« Le reste des métiers (émailleurs, guillocheurs, </a:t>
            </a:r>
            <a:r>
              <a:rPr lang="fr-FR" sz="1600" b="0" i="1" dirty="0" err="1">
                <a:ea typeface="ＭＳ Ｐゴシック" charset="-128"/>
                <a:cs typeface="ＭＳ Ｐゴシック" charset="-128"/>
              </a:rPr>
              <a:t>angleurs</a:t>
            </a:r>
            <a:r>
              <a:rPr lang="fr-FR" sz="1600" b="0" i="1" dirty="0">
                <a:ea typeface="ＭＳ Ｐゴシック" charset="-128"/>
                <a:cs typeface="ＭＳ Ｐゴシック" charset="-128"/>
              </a:rPr>
              <a:t>, chainistes, </a:t>
            </a:r>
            <a:r>
              <a:rPr lang="fr-FR" sz="1600" b="0" i="1" dirty="0" err="1">
                <a:ea typeface="ＭＳ Ｐゴシック" charset="-128"/>
                <a:cs typeface="ＭＳ Ｐゴシック" charset="-128"/>
              </a:rPr>
              <a:t>etc</a:t>
            </a:r>
            <a:r>
              <a:rPr lang="fr-FR" sz="1600" b="0" i="1" dirty="0">
                <a:ea typeface="ＭＳ Ｐゴシック" charset="-128"/>
                <a:cs typeface="ＭＳ Ｐゴシック" charset="-128"/>
              </a:rPr>
              <a:t>) sont des métiers où l’on est confronté à une population réticente à transmettre leur savoir par peur de former ses concurrents. »</a:t>
            </a:r>
          </a:p>
          <a:p>
            <a:pPr>
              <a:buFont typeface="Wingdings" pitchFamily="2" charset="2"/>
              <a:buNone/>
              <a:defRPr/>
            </a:pPr>
            <a:endParaRPr lang="fr-CH" sz="1600" b="0" i="1" dirty="0">
              <a:ea typeface="ＭＳ Ｐゴシック" charset="-128"/>
              <a:cs typeface="ＭＳ Ｐゴシック" charset="-128"/>
            </a:endParaRPr>
          </a:p>
          <a:p>
            <a:pPr>
              <a:buFont typeface="Wingdings" pitchFamily="2" charset="2"/>
              <a:buNone/>
              <a:defRPr/>
            </a:pPr>
            <a:r>
              <a:rPr lang="fr-FR" sz="1600" b="0" i="1" dirty="0">
                <a:ea typeface="ＭＳ Ｐゴシック" charset="-128"/>
                <a:cs typeface="ＭＳ Ｐゴシック" charset="-128"/>
              </a:rPr>
              <a:t>« Le devoir du secret est très important dans ce cercle. » </a:t>
            </a:r>
            <a:endParaRPr lang="fr-CH" altLang="fr-FR" sz="1600" b="0" i="1" dirty="0">
              <a:ea typeface="ＭＳ Ｐゴシック" charset="-128"/>
              <a:cs typeface="ＭＳ Ｐゴシック" charset="-128"/>
            </a:endParaRPr>
          </a:p>
          <a:p>
            <a:pPr>
              <a:spcBef>
                <a:spcPct val="0"/>
              </a:spcBef>
              <a:buClrTx/>
              <a:buSzTx/>
              <a:buFont typeface="Wingdings" pitchFamily="2" charset="2"/>
              <a:buNone/>
              <a:defRPr/>
            </a:pPr>
            <a:r>
              <a:rPr lang="fr-CH" altLang="fr-FR" sz="1600" b="0" dirty="0">
                <a:solidFill>
                  <a:srgbClr val="12446A"/>
                </a:solidFill>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6CA868F-B1EE-6341-41AC-2290942534F5}"/>
              </a:ext>
            </a:extLst>
          </p:cNvPr>
          <p:cNvSpPr txBox="1">
            <a:spLocks/>
          </p:cNvSpPr>
          <p:nvPr/>
        </p:nvSpPr>
        <p:spPr bwMode="auto">
          <a:xfrm>
            <a:off x="323850" y="331788"/>
            <a:ext cx="82296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185B8D"/>
              </a:buClr>
              <a:buFont typeface="Century Gothic" panose="020B0502020202020204" pitchFamily="34" charset="0"/>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9pPr>
          </a:lstStyle>
          <a:p>
            <a:pPr>
              <a:spcBef>
                <a:spcPct val="0"/>
              </a:spcBef>
              <a:buClrTx/>
              <a:buSzTx/>
              <a:buFontTx/>
              <a:buNone/>
            </a:pPr>
            <a:r>
              <a:rPr lang="fr-CH" altLang="fr-FR" sz="2400" dirty="0"/>
              <a:t>Les compétences du «</a:t>
            </a:r>
            <a:r>
              <a:rPr lang="fr-CH" altLang="fr-FR" sz="2400" dirty="0" err="1"/>
              <a:t>swiss</a:t>
            </a:r>
            <a:r>
              <a:rPr lang="fr-CH" altLang="fr-FR" sz="2400" dirty="0"/>
              <a:t> made»</a:t>
            </a:r>
          </a:p>
        </p:txBody>
      </p:sp>
      <p:sp>
        <p:nvSpPr>
          <p:cNvPr id="5" name="TextBox 2">
            <a:extLst>
              <a:ext uri="{FF2B5EF4-FFF2-40B4-BE49-F238E27FC236}">
                <a16:creationId xmlns:a16="http://schemas.microsoft.com/office/drawing/2014/main" id="{3840D7A3-E183-7A88-B8BE-8FBFE24B67D9}"/>
              </a:ext>
            </a:extLst>
          </p:cNvPr>
          <p:cNvSpPr txBox="1">
            <a:spLocks noChangeArrowheads="1"/>
          </p:cNvSpPr>
          <p:nvPr/>
        </p:nvSpPr>
        <p:spPr bwMode="auto">
          <a:xfrm>
            <a:off x="470594" y="909638"/>
            <a:ext cx="8066088" cy="385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80000"/>
              <a:buFont typeface="Wingdings" pitchFamily="2" charset="2"/>
              <a:buChar char="n"/>
              <a:defRPr sz="2800">
                <a:solidFill>
                  <a:schemeClr val="tx1"/>
                </a:solidFill>
                <a:latin typeface="Arial" charset="0"/>
                <a:ea typeface="ＭＳ Ｐゴシック" pitchFamily="34" charset="-128"/>
              </a:defRPr>
            </a:lvl1pPr>
            <a:lvl2pPr marL="742950" indent="-285750">
              <a:spcBef>
                <a:spcPct val="20000"/>
              </a:spcBef>
              <a:buClr>
                <a:srgbClr val="185B8D"/>
              </a:buClr>
              <a:buFont typeface="Century Gothic" pitchFamily="34" charset="0"/>
              <a:buChar char="^"/>
              <a:defRPr sz="2400">
                <a:solidFill>
                  <a:schemeClr val="tx1"/>
                </a:solidFill>
                <a:latin typeface="Arial" charset="0"/>
                <a:ea typeface="ＭＳ Ｐゴシック" pitchFamily="34" charset="-128"/>
              </a:defRPr>
            </a:lvl2pPr>
            <a:lvl3pPr marL="1143000" indent="-228600">
              <a:spcBef>
                <a:spcPct val="20000"/>
              </a:spcBef>
              <a:buClr>
                <a:schemeClr val="bg2"/>
              </a:buClr>
              <a:buChar char="•"/>
              <a:defRPr sz="20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Garamond" pitchFamily="18" charset="0"/>
                <a:ea typeface="ＭＳ Ｐゴシック" pitchFamily="34" charset="-128"/>
              </a:defRPr>
            </a:lvl4pPr>
            <a:lvl5pPr marL="2057400" indent="-228600">
              <a:spcBef>
                <a:spcPct val="20000"/>
              </a:spcBef>
              <a:buChar char="»"/>
              <a:defRPr sz="2000">
                <a:solidFill>
                  <a:schemeClr val="tx1"/>
                </a:solidFill>
                <a:latin typeface="Garamond" pitchFamily="18"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Garamond" pitchFamily="18"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Garamond" pitchFamily="18"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Garamond" pitchFamily="18"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Garamond" pitchFamily="18" charset="0"/>
                <a:ea typeface="ＭＳ Ｐゴシック" pitchFamily="34" charset="-128"/>
              </a:defRPr>
            </a:lvl9pPr>
          </a:lstStyle>
          <a:p>
            <a:pPr>
              <a:spcBef>
                <a:spcPct val="0"/>
              </a:spcBef>
              <a:buClrTx/>
              <a:buSzTx/>
              <a:buFontTx/>
              <a:buNone/>
              <a:defRPr/>
            </a:pPr>
            <a:endParaRPr lang="fr-CH" altLang="fr-FR" sz="1600" b="0" dirty="0"/>
          </a:p>
          <a:p>
            <a:pPr>
              <a:buFont typeface="Wingdings" pitchFamily="2" charset="2"/>
              <a:buNone/>
              <a:defRPr/>
            </a:pPr>
            <a:r>
              <a:rPr lang="fr-CH" altLang="fr-FR" sz="1800" b="1" dirty="0"/>
              <a:t>5. Une forte culture horlogère régionale, informelle et familiale</a:t>
            </a:r>
          </a:p>
          <a:p>
            <a:pPr>
              <a:buClrTx/>
              <a:buFont typeface="Wingdings" pitchFamily="2" charset="2"/>
              <a:buNone/>
              <a:defRPr/>
            </a:pPr>
            <a:endParaRPr lang="fr-CH" altLang="fr-FR" sz="1600" b="0" dirty="0"/>
          </a:p>
          <a:p>
            <a:pPr marL="285750" indent="-285750">
              <a:buClrTx/>
              <a:buFont typeface="Arial" charset="0"/>
              <a:buChar char="•"/>
              <a:defRPr/>
            </a:pPr>
            <a:r>
              <a:rPr lang="fr-CH" altLang="fr-FR" sz="1600" b="0" dirty="0"/>
              <a:t>La  compétence horlogère se diffuse aussi de manière informelle via une forte culture régionale, et des familles qui vivent dans la culture horlogère depuis des décennies. </a:t>
            </a:r>
            <a:endParaRPr lang="fr-CH" altLang="fr-FR" sz="1600" dirty="0"/>
          </a:p>
          <a:p>
            <a:pPr>
              <a:buClrTx/>
              <a:buFont typeface="Wingdings" pitchFamily="2" charset="2"/>
              <a:buNone/>
              <a:defRPr/>
            </a:pPr>
            <a:endParaRPr lang="fr-CH" altLang="fr-FR" sz="1600" b="0" dirty="0"/>
          </a:p>
          <a:p>
            <a:pPr eaLnBrk="1" hangingPunct="1">
              <a:buFont typeface="Wingdings" pitchFamily="2" charset="2"/>
              <a:buNone/>
              <a:defRPr/>
            </a:pPr>
            <a:r>
              <a:rPr lang="fr-FR" sz="1600" b="0" i="1" dirty="0"/>
              <a:t>« C’est la pollinisation croisée entre tous les gens qui détiennent un savoir particulier qui nous confère cet avantage compétitif inimitable. En prenant le train entre Bienne et la Chaux-de-Fonds au alentour de cinq ou six heures du soir, vous rencontrez une quantité de pendulaires technicien. Ces derniers ne parlent que de technique…  Ces personnes sont issus des mêmes écoles mais travaillent dans des entreprises différentes. Ces gens échangent par passion de leur métier »</a:t>
            </a:r>
          </a:p>
          <a:p>
            <a:pPr>
              <a:spcBef>
                <a:spcPct val="0"/>
              </a:spcBef>
              <a:buClrTx/>
              <a:buSzTx/>
              <a:buFont typeface="Wingdings" pitchFamily="2" charset="2"/>
              <a:buNone/>
              <a:defRPr/>
            </a:pPr>
            <a:r>
              <a:rPr lang="fr-CH" altLang="fr-FR" sz="1800" b="0" dirty="0">
                <a:solidFill>
                  <a:srgbClr val="12446A"/>
                </a:solidFill>
              </a:rPr>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11867C62-293D-E282-3206-029147181338}"/>
              </a:ext>
            </a:extLst>
          </p:cNvPr>
          <p:cNvSpPr txBox="1">
            <a:spLocks/>
          </p:cNvSpPr>
          <p:nvPr/>
        </p:nvSpPr>
        <p:spPr bwMode="auto">
          <a:xfrm>
            <a:off x="323850" y="331788"/>
            <a:ext cx="82296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185B8D"/>
              </a:buClr>
              <a:buFont typeface="Century Gothic" panose="020B0502020202020204" pitchFamily="34" charset="0"/>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9pPr>
          </a:lstStyle>
          <a:p>
            <a:pPr>
              <a:spcBef>
                <a:spcPct val="0"/>
              </a:spcBef>
              <a:buClrTx/>
              <a:buSzTx/>
              <a:buFontTx/>
              <a:buNone/>
            </a:pPr>
            <a:r>
              <a:rPr lang="fr-CH" altLang="fr-FR" sz="2400" dirty="0"/>
              <a:t>Les compétences du «</a:t>
            </a:r>
            <a:r>
              <a:rPr lang="fr-CH" altLang="fr-FR" sz="2400" dirty="0" err="1"/>
              <a:t>swiss</a:t>
            </a:r>
            <a:r>
              <a:rPr lang="fr-CH" altLang="fr-FR" sz="2400" dirty="0"/>
              <a:t> made»</a:t>
            </a:r>
          </a:p>
        </p:txBody>
      </p:sp>
      <p:sp>
        <p:nvSpPr>
          <p:cNvPr id="5" name="TextBox 2">
            <a:extLst>
              <a:ext uri="{FF2B5EF4-FFF2-40B4-BE49-F238E27FC236}">
                <a16:creationId xmlns:a16="http://schemas.microsoft.com/office/drawing/2014/main" id="{DD0BBC1D-39DB-3829-9914-E174805CA377}"/>
              </a:ext>
            </a:extLst>
          </p:cNvPr>
          <p:cNvSpPr txBox="1">
            <a:spLocks noChangeArrowheads="1"/>
          </p:cNvSpPr>
          <p:nvPr/>
        </p:nvSpPr>
        <p:spPr bwMode="auto">
          <a:xfrm>
            <a:off x="227745" y="637481"/>
            <a:ext cx="6649305"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2"/>
              </a:buClr>
              <a:buSzPct val="80000"/>
              <a:buFont typeface="Wingdings" pitchFamily="2" charset="2"/>
              <a:buChar char="n"/>
              <a:defRPr sz="2800">
                <a:solidFill>
                  <a:schemeClr val="tx1"/>
                </a:solidFill>
                <a:latin typeface="Arial" charset="0"/>
                <a:ea typeface="ＭＳ Ｐゴシック" pitchFamily="34" charset="-128"/>
              </a:defRPr>
            </a:lvl1pPr>
            <a:lvl2pPr marL="742950" indent="-285750">
              <a:spcBef>
                <a:spcPct val="20000"/>
              </a:spcBef>
              <a:buClr>
                <a:srgbClr val="185B8D"/>
              </a:buClr>
              <a:buFont typeface="Century Gothic" pitchFamily="34" charset="0"/>
              <a:buChar char="^"/>
              <a:defRPr sz="2400">
                <a:solidFill>
                  <a:schemeClr val="tx1"/>
                </a:solidFill>
                <a:latin typeface="Arial" charset="0"/>
                <a:ea typeface="ＭＳ Ｐゴシック" pitchFamily="34" charset="-128"/>
              </a:defRPr>
            </a:lvl2pPr>
            <a:lvl3pPr marL="1143000" indent="-228600">
              <a:spcBef>
                <a:spcPct val="20000"/>
              </a:spcBef>
              <a:buClr>
                <a:schemeClr val="bg2"/>
              </a:buClr>
              <a:buChar char="•"/>
              <a:defRPr sz="20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Garamond" pitchFamily="18" charset="0"/>
                <a:ea typeface="ＭＳ Ｐゴシック" pitchFamily="34" charset="-128"/>
              </a:defRPr>
            </a:lvl4pPr>
            <a:lvl5pPr marL="2057400" indent="-228600">
              <a:spcBef>
                <a:spcPct val="20000"/>
              </a:spcBef>
              <a:buChar char="»"/>
              <a:defRPr sz="2000">
                <a:solidFill>
                  <a:schemeClr val="tx1"/>
                </a:solidFill>
                <a:latin typeface="Garamond" pitchFamily="18"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Garamond" pitchFamily="18"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Garamond" pitchFamily="18"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Garamond" pitchFamily="18"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Garamond" pitchFamily="18" charset="0"/>
                <a:ea typeface="ＭＳ Ｐゴシック" pitchFamily="34" charset="-128"/>
              </a:defRPr>
            </a:lvl9pPr>
          </a:lstStyle>
          <a:p>
            <a:pPr>
              <a:spcBef>
                <a:spcPct val="0"/>
              </a:spcBef>
              <a:buClrTx/>
              <a:buSzTx/>
              <a:buFontTx/>
              <a:buNone/>
              <a:defRPr/>
            </a:pPr>
            <a:endParaRPr lang="fr-CH" altLang="fr-FR" sz="1600" b="0" dirty="0"/>
          </a:p>
          <a:p>
            <a:pPr>
              <a:buFont typeface="Wingdings" pitchFamily="2" charset="2"/>
              <a:buNone/>
              <a:defRPr/>
            </a:pPr>
            <a:r>
              <a:rPr lang="fr-CH" altLang="fr-FR" sz="1800" b="1" dirty="0"/>
              <a:t>6. Des compétences territoriales parfois micro-régionales</a:t>
            </a:r>
          </a:p>
          <a:p>
            <a:pPr>
              <a:buFont typeface="Wingdings" pitchFamily="2" charset="2"/>
              <a:buNone/>
              <a:defRPr/>
            </a:pPr>
            <a:endParaRPr lang="fr-CH" altLang="fr-FR" sz="1600" dirty="0"/>
          </a:p>
          <a:p>
            <a:pPr marL="342900" indent="-342900" eaLnBrk="1" hangingPunct="1">
              <a:lnSpc>
                <a:spcPct val="80000"/>
              </a:lnSpc>
              <a:buClrTx/>
              <a:buFont typeface="Arial" charset="0"/>
              <a:buChar char="•"/>
              <a:defRPr/>
            </a:pPr>
            <a:r>
              <a:rPr lang="fr-CH" altLang="fr-FR" sz="1600" b="0" kern="0" dirty="0"/>
              <a:t>La concentration régionale amène des phénomènes d’apprentissage, de coopération et de solidarité liés à la proximité géographique qu’on observe habituellement dans les clusters. Au sein du cluster horloger, on constate une forte micro-régionalisation (avec des micro-clusters correspondants à des réseaux et des identités spécifiques) : Genève, Vallée de Joux, Neuchâtel, Bienne…)</a:t>
            </a:r>
            <a:endParaRPr lang="fr-CH" altLang="fr-FR" sz="1600" dirty="0"/>
          </a:p>
          <a:p>
            <a:pPr>
              <a:buClrTx/>
              <a:buFont typeface="Wingdings" pitchFamily="2" charset="2"/>
              <a:buNone/>
              <a:defRPr/>
            </a:pPr>
            <a:r>
              <a:rPr lang="fr-FR" sz="1600" b="0" i="1" dirty="0"/>
              <a:t>« Je dirais qu’il y a des sous-cultures. Parce qu’on a grandi dans des espaces qui sont différents, dans des régions géographiques qui sont différentes aussi, où il y a des sous-cultures mais qui s’intègrent très bien. La différence que j’ai ressentie entre Bienne et Genève, c’est que Bienne on ressent le côté un peu plus alémanique, Genève, on ressent un peu le côté latin, il peut y avoir plus de discussion avant d’arriver à faire quelque chose, à Bienne ça se fait tout de suite, il y a un peu ces choses-là. Bienne on sent des valeurs terriennes aussi plus fortement. »</a:t>
            </a:r>
            <a:endParaRPr lang="fr-CH" altLang="fr-FR" sz="1600" dirty="0"/>
          </a:p>
          <a:p>
            <a:pPr>
              <a:buClrTx/>
              <a:buFont typeface="Wingdings" pitchFamily="2" charset="2"/>
              <a:buNone/>
              <a:defRPr/>
            </a:pPr>
            <a:r>
              <a:rPr lang="fr-FR" altLang="fr-FR" sz="1600" b="0" i="1" dirty="0"/>
              <a:t>« Ils vont se voir de manière informelle parce qu’ils habitent les uns à côté des autres, ils vont se voir dans une société de chant, dans une association, dans un club de Golf et là ça peut donner des échanges, des discussions… »</a:t>
            </a:r>
            <a:endParaRPr lang="fr-CH" altLang="fr-FR" sz="1600" b="0" i="1" dirty="0"/>
          </a:p>
        </p:txBody>
      </p:sp>
      <p:pic>
        <p:nvPicPr>
          <p:cNvPr id="6" name="Image 5">
            <a:extLst>
              <a:ext uri="{FF2B5EF4-FFF2-40B4-BE49-F238E27FC236}">
                <a16:creationId xmlns:a16="http://schemas.microsoft.com/office/drawing/2014/main" id="{B1E77F17-E282-968A-B8E6-7828C9550F5F}"/>
              </a:ext>
            </a:extLst>
          </p:cNvPr>
          <p:cNvPicPr>
            <a:picLocks noChangeAspect="1"/>
          </p:cNvPicPr>
          <p:nvPr/>
        </p:nvPicPr>
        <p:blipFill>
          <a:blip r:embed="rId2"/>
          <a:stretch>
            <a:fillRect/>
          </a:stretch>
        </p:blipFill>
        <p:spPr>
          <a:xfrm>
            <a:off x="7689850" y="211138"/>
            <a:ext cx="1454150" cy="1397000"/>
          </a:xfrm>
          <a:prstGeom prst="rect">
            <a:avLst/>
          </a:prstGeom>
        </p:spPr>
      </p:pic>
      <p:pic>
        <p:nvPicPr>
          <p:cNvPr id="8" name="Image 7">
            <a:extLst>
              <a:ext uri="{FF2B5EF4-FFF2-40B4-BE49-F238E27FC236}">
                <a16:creationId xmlns:a16="http://schemas.microsoft.com/office/drawing/2014/main" id="{7C6B6590-FFBE-1518-2FB2-33583CE0D1BF}"/>
              </a:ext>
            </a:extLst>
          </p:cNvPr>
          <p:cNvPicPr>
            <a:picLocks noChangeAspect="1"/>
          </p:cNvPicPr>
          <p:nvPr/>
        </p:nvPicPr>
        <p:blipFill>
          <a:blip r:embed="rId3"/>
          <a:stretch>
            <a:fillRect/>
          </a:stretch>
        </p:blipFill>
        <p:spPr>
          <a:xfrm>
            <a:off x="6804248" y="4313125"/>
            <a:ext cx="2692400" cy="15240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EC12918B-EEE5-ADEB-63B2-6D17ED3A4015}"/>
              </a:ext>
            </a:extLst>
          </p:cNvPr>
          <p:cNvSpPr txBox="1">
            <a:spLocks noChangeArrowheads="1"/>
          </p:cNvSpPr>
          <p:nvPr/>
        </p:nvSpPr>
        <p:spPr bwMode="auto">
          <a:xfrm>
            <a:off x="36513" y="682625"/>
            <a:ext cx="91440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accent2"/>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185B8D"/>
              </a:buClr>
              <a:buFont typeface="Century Gothic" panose="020B0502020202020204" pitchFamily="34" charset="0"/>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9pPr>
          </a:lstStyle>
          <a:p>
            <a:pPr>
              <a:buFont typeface="Wingdings" pitchFamily="2" charset="2"/>
              <a:buNone/>
            </a:pPr>
            <a:endParaRPr lang="fr-CH" altLang="fr-FR" sz="2000">
              <a:solidFill>
                <a:srgbClr val="12446A"/>
              </a:solidFill>
            </a:endParaRPr>
          </a:p>
        </p:txBody>
      </p:sp>
      <p:pic>
        <p:nvPicPr>
          <p:cNvPr id="16387" name="Picture 2" descr="http://www.fhs.ch/pictures/10373/carte_suisse_-_francais.jpg">
            <a:extLst>
              <a:ext uri="{FF2B5EF4-FFF2-40B4-BE49-F238E27FC236}">
                <a16:creationId xmlns:a16="http://schemas.microsoft.com/office/drawing/2014/main" id="{1CCF1126-E2DA-03D6-BFE7-3032521510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1513" y="1644650"/>
            <a:ext cx="5334000" cy="341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TextBox 6">
            <a:extLst>
              <a:ext uri="{FF2B5EF4-FFF2-40B4-BE49-F238E27FC236}">
                <a16:creationId xmlns:a16="http://schemas.microsoft.com/office/drawing/2014/main" id="{DA039D66-4932-227E-0177-B5FA9CCCC88D}"/>
              </a:ext>
            </a:extLst>
          </p:cNvPr>
          <p:cNvSpPr txBox="1">
            <a:spLocks noChangeArrowheads="1"/>
          </p:cNvSpPr>
          <p:nvPr/>
        </p:nvSpPr>
        <p:spPr bwMode="auto">
          <a:xfrm>
            <a:off x="2625725" y="5353050"/>
            <a:ext cx="40322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185B8D"/>
              </a:buClr>
              <a:buFont typeface="Century Gothic" panose="020B0502020202020204" pitchFamily="34" charset="0"/>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9pPr>
          </a:lstStyle>
          <a:p>
            <a:pPr>
              <a:spcBef>
                <a:spcPct val="0"/>
              </a:spcBef>
              <a:buClrTx/>
              <a:buSzTx/>
              <a:buFontTx/>
              <a:buNone/>
            </a:pPr>
            <a:r>
              <a:rPr lang="fr-CH" altLang="fr-FR" sz="1400" b="0"/>
              <a:t>Source: http://www.fhs.ch/fre/origins.html</a:t>
            </a:r>
          </a:p>
        </p:txBody>
      </p:sp>
      <p:sp>
        <p:nvSpPr>
          <p:cNvPr id="16389" name="Oval 5">
            <a:extLst>
              <a:ext uri="{FF2B5EF4-FFF2-40B4-BE49-F238E27FC236}">
                <a16:creationId xmlns:a16="http://schemas.microsoft.com/office/drawing/2014/main" id="{B54196A4-BEA1-68A5-009C-CD04241F410F}"/>
              </a:ext>
            </a:extLst>
          </p:cNvPr>
          <p:cNvSpPr>
            <a:spLocks noChangeArrowheads="1"/>
          </p:cNvSpPr>
          <p:nvPr/>
        </p:nvSpPr>
        <p:spPr bwMode="auto">
          <a:xfrm>
            <a:off x="3348038" y="2276475"/>
            <a:ext cx="730250" cy="720725"/>
          </a:xfrm>
          <a:prstGeom prst="ellipse">
            <a:avLst/>
          </a:prstGeom>
          <a:noFill/>
          <a:ln w="571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lr>
                <a:schemeClr val="accent2"/>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185B8D"/>
              </a:buClr>
              <a:buFont typeface="Century Gothic" panose="020B0502020202020204" pitchFamily="34" charset="0"/>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9pPr>
          </a:lstStyle>
          <a:p>
            <a:pPr eaLnBrk="1" hangingPunct="1">
              <a:spcBef>
                <a:spcPct val="0"/>
              </a:spcBef>
              <a:buClrTx/>
              <a:buSzTx/>
              <a:buFontTx/>
              <a:buNone/>
            </a:pPr>
            <a:endParaRPr lang="fr-CH" altLang="fr-FR" sz="1400"/>
          </a:p>
        </p:txBody>
      </p:sp>
      <p:sp>
        <p:nvSpPr>
          <p:cNvPr id="16390" name="Oval 10">
            <a:extLst>
              <a:ext uri="{FF2B5EF4-FFF2-40B4-BE49-F238E27FC236}">
                <a16:creationId xmlns:a16="http://schemas.microsoft.com/office/drawing/2014/main" id="{F98CB514-D107-FE5F-26FA-0E81B1993DC0}"/>
              </a:ext>
            </a:extLst>
          </p:cNvPr>
          <p:cNvSpPr>
            <a:spLocks noChangeArrowheads="1"/>
          </p:cNvSpPr>
          <p:nvPr/>
        </p:nvSpPr>
        <p:spPr bwMode="auto">
          <a:xfrm>
            <a:off x="2697163" y="2682875"/>
            <a:ext cx="731837" cy="720725"/>
          </a:xfrm>
          <a:prstGeom prst="ellipse">
            <a:avLst/>
          </a:prstGeom>
          <a:noFill/>
          <a:ln w="571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lr>
                <a:schemeClr val="accent2"/>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185B8D"/>
              </a:buClr>
              <a:buFont typeface="Century Gothic" panose="020B0502020202020204" pitchFamily="34" charset="0"/>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9pPr>
          </a:lstStyle>
          <a:p>
            <a:pPr eaLnBrk="1" hangingPunct="1">
              <a:spcBef>
                <a:spcPct val="0"/>
              </a:spcBef>
              <a:buClrTx/>
              <a:buSzTx/>
              <a:buFontTx/>
              <a:buNone/>
            </a:pPr>
            <a:endParaRPr lang="fr-CH" altLang="fr-FR" sz="1400"/>
          </a:p>
        </p:txBody>
      </p:sp>
      <p:sp>
        <p:nvSpPr>
          <p:cNvPr id="16391" name="Oval 11">
            <a:extLst>
              <a:ext uri="{FF2B5EF4-FFF2-40B4-BE49-F238E27FC236}">
                <a16:creationId xmlns:a16="http://schemas.microsoft.com/office/drawing/2014/main" id="{46B200FF-9611-F1A3-20F4-BE031FC332C3}"/>
              </a:ext>
            </a:extLst>
          </p:cNvPr>
          <p:cNvSpPr>
            <a:spLocks noChangeArrowheads="1"/>
          </p:cNvSpPr>
          <p:nvPr/>
        </p:nvSpPr>
        <p:spPr bwMode="auto">
          <a:xfrm>
            <a:off x="1979613" y="3213100"/>
            <a:ext cx="731837" cy="720725"/>
          </a:xfrm>
          <a:prstGeom prst="ellipse">
            <a:avLst/>
          </a:prstGeom>
          <a:noFill/>
          <a:ln w="571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lr>
                <a:schemeClr val="accent2"/>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185B8D"/>
              </a:buClr>
              <a:buFont typeface="Century Gothic" panose="020B0502020202020204" pitchFamily="34" charset="0"/>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9pPr>
          </a:lstStyle>
          <a:p>
            <a:pPr eaLnBrk="1" hangingPunct="1">
              <a:spcBef>
                <a:spcPct val="0"/>
              </a:spcBef>
              <a:buClrTx/>
              <a:buSzTx/>
              <a:buFontTx/>
              <a:buNone/>
            </a:pPr>
            <a:endParaRPr lang="fr-CH" altLang="fr-FR" sz="1400"/>
          </a:p>
        </p:txBody>
      </p:sp>
      <p:sp>
        <p:nvSpPr>
          <p:cNvPr id="16392" name="Oval 12">
            <a:extLst>
              <a:ext uri="{FF2B5EF4-FFF2-40B4-BE49-F238E27FC236}">
                <a16:creationId xmlns:a16="http://schemas.microsoft.com/office/drawing/2014/main" id="{321C7A96-7683-FDFF-70E4-B860D8FF9AAE}"/>
              </a:ext>
            </a:extLst>
          </p:cNvPr>
          <p:cNvSpPr>
            <a:spLocks noChangeArrowheads="1"/>
          </p:cNvSpPr>
          <p:nvPr/>
        </p:nvSpPr>
        <p:spPr bwMode="auto">
          <a:xfrm>
            <a:off x="1893888" y="4076700"/>
            <a:ext cx="731837" cy="720725"/>
          </a:xfrm>
          <a:prstGeom prst="ellipse">
            <a:avLst/>
          </a:prstGeom>
          <a:noFill/>
          <a:ln w="571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a:spcBef>
                <a:spcPct val="20000"/>
              </a:spcBef>
              <a:buClr>
                <a:schemeClr val="accent2"/>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185B8D"/>
              </a:buClr>
              <a:buFont typeface="Century Gothic" panose="020B0502020202020204" pitchFamily="34" charset="0"/>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9pPr>
          </a:lstStyle>
          <a:p>
            <a:pPr eaLnBrk="1" hangingPunct="1">
              <a:spcBef>
                <a:spcPct val="0"/>
              </a:spcBef>
              <a:buClrTx/>
              <a:buSzTx/>
              <a:buFontTx/>
              <a:buNone/>
            </a:pPr>
            <a:endParaRPr lang="fr-CH" altLang="fr-FR" sz="1400"/>
          </a:p>
        </p:txBody>
      </p:sp>
      <p:sp>
        <p:nvSpPr>
          <p:cNvPr id="16393" name="Title 1">
            <a:extLst>
              <a:ext uri="{FF2B5EF4-FFF2-40B4-BE49-F238E27FC236}">
                <a16:creationId xmlns:a16="http://schemas.microsoft.com/office/drawing/2014/main" id="{764E2EF9-962D-FD48-809E-CC23EAB5EF75}"/>
              </a:ext>
            </a:extLst>
          </p:cNvPr>
          <p:cNvSpPr txBox="1">
            <a:spLocks/>
          </p:cNvSpPr>
          <p:nvPr/>
        </p:nvSpPr>
        <p:spPr bwMode="auto">
          <a:xfrm>
            <a:off x="323850" y="331788"/>
            <a:ext cx="82296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185B8D"/>
              </a:buClr>
              <a:buFont typeface="Century Gothic" panose="020B0502020202020204" pitchFamily="34" charset="0"/>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9pPr>
          </a:lstStyle>
          <a:p>
            <a:pPr>
              <a:spcBef>
                <a:spcPct val="0"/>
              </a:spcBef>
              <a:buClrTx/>
              <a:buSzTx/>
              <a:buFontTx/>
              <a:buNone/>
            </a:pPr>
            <a:r>
              <a:rPr lang="fr-CH" altLang="fr-FR" sz="2400">
                <a:solidFill>
                  <a:srgbClr val="12446A"/>
                </a:solidFill>
              </a:rPr>
              <a:t>Les compétences du «swiss made»</a:t>
            </a:r>
            <a:endParaRPr lang="fr-CH" altLang="fr-FR" sz="2400">
              <a:solidFill>
                <a:schemeClr val="accent2"/>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059E1330-B6B5-B4BC-C22B-144FC26EB526}"/>
              </a:ext>
            </a:extLst>
          </p:cNvPr>
          <p:cNvSpPr txBox="1">
            <a:spLocks/>
          </p:cNvSpPr>
          <p:nvPr/>
        </p:nvSpPr>
        <p:spPr bwMode="auto">
          <a:xfrm>
            <a:off x="323850" y="331788"/>
            <a:ext cx="82296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185B8D"/>
              </a:buClr>
              <a:buFont typeface="Century Gothic" panose="020B0502020202020204" pitchFamily="34" charset="0"/>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9pPr>
          </a:lstStyle>
          <a:p>
            <a:pPr>
              <a:spcBef>
                <a:spcPct val="0"/>
              </a:spcBef>
              <a:buClrTx/>
              <a:buSzTx/>
              <a:buFontTx/>
              <a:buNone/>
            </a:pPr>
            <a:r>
              <a:rPr lang="fr-CH" altLang="fr-FR" sz="2400" dirty="0"/>
              <a:t>Les compétences du «</a:t>
            </a:r>
            <a:r>
              <a:rPr lang="fr-CH" altLang="fr-FR" sz="2400" dirty="0" err="1"/>
              <a:t>swiss</a:t>
            </a:r>
            <a:r>
              <a:rPr lang="fr-CH" altLang="fr-FR" sz="2400" dirty="0"/>
              <a:t> made»</a:t>
            </a:r>
          </a:p>
        </p:txBody>
      </p:sp>
      <p:sp>
        <p:nvSpPr>
          <p:cNvPr id="5" name="TextBox 2">
            <a:extLst>
              <a:ext uri="{FF2B5EF4-FFF2-40B4-BE49-F238E27FC236}">
                <a16:creationId xmlns:a16="http://schemas.microsoft.com/office/drawing/2014/main" id="{D39A4C53-BF43-4FFC-B09C-1DFB416C2C6A}"/>
              </a:ext>
            </a:extLst>
          </p:cNvPr>
          <p:cNvSpPr txBox="1">
            <a:spLocks noChangeArrowheads="1"/>
          </p:cNvSpPr>
          <p:nvPr/>
        </p:nvSpPr>
        <p:spPr bwMode="auto">
          <a:xfrm>
            <a:off x="466725" y="620713"/>
            <a:ext cx="8066088" cy="425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80000"/>
              <a:buFont typeface="Wingdings" pitchFamily="2" charset="2"/>
              <a:buChar char="n"/>
              <a:defRPr sz="2800">
                <a:solidFill>
                  <a:schemeClr val="tx1"/>
                </a:solidFill>
                <a:latin typeface="Arial" charset="0"/>
                <a:ea typeface="ＭＳ Ｐゴシック" pitchFamily="34" charset="-128"/>
              </a:defRPr>
            </a:lvl1pPr>
            <a:lvl2pPr marL="742950" indent="-285750">
              <a:spcBef>
                <a:spcPct val="20000"/>
              </a:spcBef>
              <a:buClr>
                <a:srgbClr val="185B8D"/>
              </a:buClr>
              <a:buFont typeface="Century Gothic" pitchFamily="34" charset="0"/>
              <a:buChar char="^"/>
              <a:defRPr sz="2400">
                <a:solidFill>
                  <a:schemeClr val="tx1"/>
                </a:solidFill>
                <a:latin typeface="Arial" charset="0"/>
                <a:ea typeface="ＭＳ Ｐゴシック" pitchFamily="34" charset="-128"/>
              </a:defRPr>
            </a:lvl2pPr>
            <a:lvl3pPr marL="1143000" indent="-228600">
              <a:spcBef>
                <a:spcPct val="20000"/>
              </a:spcBef>
              <a:buClr>
                <a:schemeClr val="bg2"/>
              </a:buClr>
              <a:buChar char="•"/>
              <a:defRPr sz="20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Garamond" pitchFamily="18" charset="0"/>
                <a:ea typeface="ＭＳ Ｐゴシック" pitchFamily="34" charset="-128"/>
              </a:defRPr>
            </a:lvl4pPr>
            <a:lvl5pPr marL="2057400" indent="-228600">
              <a:spcBef>
                <a:spcPct val="20000"/>
              </a:spcBef>
              <a:buChar char="»"/>
              <a:defRPr sz="2000">
                <a:solidFill>
                  <a:schemeClr val="tx1"/>
                </a:solidFill>
                <a:latin typeface="Garamond" pitchFamily="18"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Garamond" pitchFamily="18"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Garamond" pitchFamily="18"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Garamond" pitchFamily="18"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Garamond" pitchFamily="18" charset="0"/>
                <a:ea typeface="ＭＳ Ｐゴシック" pitchFamily="34" charset="-128"/>
              </a:defRPr>
            </a:lvl9pPr>
          </a:lstStyle>
          <a:p>
            <a:pPr>
              <a:spcBef>
                <a:spcPct val="0"/>
              </a:spcBef>
              <a:buClrTx/>
              <a:buSzTx/>
              <a:buFontTx/>
              <a:buNone/>
              <a:defRPr/>
            </a:pPr>
            <a:endParaRPr lang="fr-CH" altLang="fr-FR" sz="1600" b="1" dirty="0"/>
          </a:p>
          <a:p>
            <a:pPr eaLnBrk="1" hangingPunct="1">
              <a:lnSpc>
                <a:spcPct val="80000"/>
              </a:lnSpc>
              <a:buClrTx/>
              <a:buFont typeface="Wingdings" pitchFamily="2" charset="2"/>
              <a:buNone/>
              <a:defRPr/>
            </a:pPr>
            <a:r>
              <a:rPr lang="fr-CH" altLang="fr-FR" sz="1800" b="1" dirty="0"/>
              <a:t>7. Une forte culture coopérative de branche</a:t>
            </a:r>
          </a:p>
          <a:p>
            <a:pPr eaLnBrk="1" hangingPunct="1">
              <a:lnSpc>
                <a:spcPct val="80000"/>
              </a:lnSpc>
              <a:buClrTx/>
              <a:buFont typeface="Wingdings" pitchFamily="2" charset="2"/>
              <a:buNone/>
              <a:defRPr/>
            </a:pPr>
            <a:endParaRPr lang="fr-FR" altLang="fr-FR" sz="1600" b="0" dirty="0"/>
          </a:p>
          <a:p>
            <a:pPr marL="342900" indent="-342900" eaLnBrk="1" hangingPunct="1">
              <a:lnSpc>
                <a:spcPct val="80000"/>
              </a:lnSpc>
              <a:buClrTx/>
              <a:buFont typeface="Arial" charset="0"/>
              <a:buChar char="•"/>
              <a:defRPr/>
            </a:pPr>
            <a:r>
              <a:rPr lang="fr-FR" altLang="fr-FR" sz="1600" b="0" kern="0" dirty="0"/>
              <a:t>Il existe une forte (mais discrète) culture coopérative informelle entre marques horlogères (héritage de la culture de cartel et conséquence du pavillon commun « horlogerie suisse »), encadrée par des mécanismes institutionnels communs (CPIH, FH, CCT). Cette culture coopérative est aussi traditionnellement forte avec les représentants syndicaux et les sous-traitants.</a:t>
            </a:r>
          </a:p>
          <a:p>
            <a:pPr eaLnBrk="1" hangingPunct="1">
              <a:lnSpc>
                <a:spcPct val="80000"/>
              </a:lnSpc>
              <a:buClrTx/>
              <a:buFont typeface="Wingdings" pitchFamily="2" charset="2"/>
              <a:buNone/>
              <a:defRPr/>
            </a:pPr>
            <a:endParaRPr lang="fr-FR" altLang="fr-FR" sz="1600" b="0" dirty="0"/>
          </a:p>
          <a:p>
            <a:pPr eaLnBrk="1" hangingPunct="1">
              <a:buFont typeface="Wingdings" pitchFamily="2" charset="2"/>
              <a:buNone/>
              <a:defRPr/>
            </a:pPr>
            <a:r>
              <a:rPr lang="fr-FR" sz="1600" b="0" i="1" dirty="0">
                <a:ea typeface="ＭＳ Ｐゴシック" charset="-128"/>
                <a:cs typeface="ＭＳ Ｐゴシック" charset="-128"/>
              </a:rPr>
              <a:t>« Le cartel n’existe plus depuis les années 60, mais il en subsiste encore des traces et notamment les associations » </a:t>
            </a:r>
          </a:p>
          <a:p>
            <a:pPr eaLnBrk="1" hangingPunct="1">
              <a:buFont typeface="Wingdings" pitchFamily="2" charset="2"/>
              <a:buNone/>
              <a:defRPr/>
            </a:pPr>
            <a:endParaRPr lang="fr-FR" sz="1600" b="0" i="1" dirty="0">
              <a:ea typeface="ＭＳ Ｐゴシック" charset="-128"/>
              <a:cs typeface="ＭＳ Ｐゴシック" charset="-128"/>
            </a:endParaRPr>
          </a:p>
          <a:p>
            <a:pPr eaLnBrk="1" hangingPunct="1">
              <a:buFont typeface="Wingdings" pitchFamily="2" charset="2"/>
              <a:buNone/>
              <a:defRPr/>
            </a:pPr>
            <a:r>
              <a:rPr lang="fr-FR" sz="1600" b="0" i="1" dirty="0">
                <a:ea typeface="ＭＳ Ｐゴシック" charset="-128"/>
                <a:cs typeface="ＭＳ Ｐゴシック" charset="-128"/>
              </a:rPr>
              <a:t>« Nous ne sommes plus uniquement un syndicat appelé à signer une convention ou à régler des questions spécifiques. Nous sommes dans une perception de développement de l’industrie et nous cherchons des moyens pour soutenir cette dernière. »</a:t>
            </a:r>
            <a:endParaRPr lang="fr-FR" altLang="fr-FR" sz="1600" b="0" i="1" dirty="0">
              <a:ea typeface="ＭＳ Ｐゴシック" charset="-128"/>
              <a:cs typeface="ＭＳ Ｐゴシック" charset="-128"/>
            </a:endParaRPr>
          </a:p>
          <a:p>
            <a:pPr>
              <a:spcBef>
                <a:spcPct val="0"/>
              </a:spcBef>
              <a:buClrTx/>
              <a:buSzTx/>
              <a:buFont typeface="Wingdings" pitchFamily="2" charset="2"/>
              <a:buNone/>
              <a:defRPr/>
            </a:pPr>
            <a:r>
              <a:rPr lang="fr-CH" altLang="fr-FR" sz="1600" b="0" dirty="0">
                <a:solidFill>
                  <a:srgbClr val="12446A"/>
                </a:solidFill>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3">
            <a:extLst>
              <a:ext uri="{FF2B5EF4-FFF2-40B4-BE49-F238E27FC236}">
                <a16:creationId xmlns:a16="http://schemas.microsoft.com/office/drawing/2014/main" id="{4951BBE2-9F36-EB9F-40A5-E089086A5C84}"/>
              </a:ext>
            </a:extLst>
          </p:cNvPr>
          <p:cNvSpPr>
            <a:spLocks noChangeArrowheads="1"/>
          </p:cNvSpPr>
          <p:nvPr/>
        </p:nvSpPr>
        <p:spPr bwMode="auto">
          <a:xfrm>
            <a:off x="0" y="1412875"/>
            <a:ext cx="8964613"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accent2"/>
              </a:buClr>
              <a:buSzPct val="80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1pPr>
            <a:lvl2pPr>
              <a:spcBef>
                <a:spcPct val="20000"/>
              </a:spcBef>
              <a:buClr>
                <a:srgbClr val="185B8D"/>
              </a:buClr>
              <a:buFont typeface="Century Gothic" panose="020B0502020202020204" pitchFamily="34" charset="0"/>
              <a:buChar char="^"/>
              <a:defRPr sz="16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Char char="•"/>
              <a:defRPr sz="16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9pPr>
          </a:lstStyle>
          <a:p>
            <a:pPr lvl="1" eaLnBrk="1" hangingPunct="1">
              <a:spcBef>
                <a:spcPct val="0"/>
              </a:spcBef>
              <a:buClrTx/>
              <a:buNone/>
            </a:pPr>
            <a:r>
              <a:rPr lang="fr-CH" altLang="fr-FR" sz="2000" dirty="0"/>
              <a:t>1. Questionnement et méthode de l’étude</a:t>
            </a:r>
          </a:p>
          <a:p>
            <a:pPr lvl="1" eaLnBrk="1" hangingPunct="1">
              <a:spcBef>
                <a:spcPct val="0"/>
              </a:spcBef>
              <a:buClrTx/>
              <a:buFontTx/>
              <a:buNone/>
            </a:pPr>
            <a:endParaRPr lang="fr-CH" altLang="fr-FR" sz="2000" b="1" dirty="0"/>
          </a:p>
          <a:p>
            <a:pPr lvl="1" eaLnBrk="1" hangingPunct="1">
              <a:spcBef>
                <a:spcPct val="0"/>
              </a:spcBef>
              <a:buClrTx/>
              <a:buFontTx/>
              <a:buNone/>
            </a:pPr>
            <a:r>
              <a:rPr lang="fr-CH" altLang="fr-FR" sz="2000" dirty="0"/>
              <a:t>2. Quelques définitions</a:t>
            </a:r>
          </a:p>
          <a:p>
            <a:pPr lvl="1" eaLnBrk="1" hangingPunct="1">
              <a:spcBef>
                <a:spcPct val="0"/>
              </a:spcBef>
              <a:buClrTx/>
              <a:buFont typeface="Century Gothic" panose="020B0502020202020204" pitchFamily="34" charset="0"/>
              <a:buNone/>
            </a:pPr>
            <a:endParaRPr lang="fr-CH" altLang="fr-FR" sz="2000" dirty="0"/>
          </a:p>
          <a:p>
            <a:pPr lvl="1" eaLnBrk="1" hangingPunct="1">
              <a:spcBef>
                <a:spcPct val="0"/>
              </a:spcBef>
              <a:buClrTx/>
              <a:buFontTx/>
              <a:buNone/>
            </a:pPr>
            <a:r>
              <a:rPr lang="fr-CH" altLang="fr-FR" sz="2000" dirty="0"/>
              <a:t>3. Les compétences «</a:t>
            </a:r>
            <a:r>
              <a:rPr lang="fr-CH" altLang="fr-FR" sz="2000" dirty="0" err="1"/>
              <a:t>Swiss</a:t>
            </a:r>
            <a:r>
              <a:rPr lang="fr-CH" altLang="fr-FR" sz="2000" dirty="0"/>
              <a:t> Made» de l’horlogerie</a:t>
            </a:r>
          </a:p>
          <a:p>
            <a:pPr lvl="1" eaLnBrk="1" hangingPunct="1">
              <a:spcBef>
                <a:spcPct val="0"/>
              </a:spcBef>
              <a:buClrTx/>
              <a:buFontTx/>
              <a:buNone/>
            </a:pPr>
            <a:endParaRPr lang="fr-CH" altLang="fr-FR" sz="2000" dirty="0"/>
          </a:p>
          <a:p>
            <a:pPr lvl="1" eaLnBrk="1" hangingPunct="1">
              <a:spcBef>
                <a:spcPct val="0"/>
              </a:spcBef>
              <a:buClrTx/>
              <a:buFontTx/>
              <a:buNone/>
            </a:pPr>
            <a:r>
              <a:rPr lang="fr-CH" altLang="fr-FR" sz="2000" dirty="0"/>
              <a:t>4. Trois mécanismes de production de confiance</a:t>
            </a:r>
          </a:p>
          <a:p>
            <a:pPr lvl="1" eaLnBrk="1" hangingPunct="1">
              <a:spcBef>
                <a:spcPct val="0"/>
              </a:spcBef>
              <a:buClrTx/>
              <a:buFontTx/>
              <a:buNone/>
            </a:pPr>
            <a:endParaRPr lang="fr-CH" altLang="fr-FR" sz="2000" dirty="0"/>
          </a:p>
          <a:p>
            <a:pPr lvl="1" eaLnBrk="1" hangingPunct="1">
              <a:spcBef>
                <a:spcPct val="0"/>
              </a:spcBef>
              <a:buClrTx/>
              <a:buFontTx/>
              <a:buNone/>
            </a:pPr>
            <a:r>
              <a:rPr lang="fr-CH" altLang="fr-FR" sz="2000" dirty="0"/>
              <a:t>5. Les challenges territoriaux du secteur horloger </a:t>
            </a:r>
          </a:p>
          <a:p>
            <a:pPr lvl="1" eaLnBrk="1" hangingPunct="1">
              <a:spcBef>
                <a:spcPct val="0"/>
              </a:spcBef>
              <a:buClrTx/>
              <a:buFont typeface="Century Gothic" panose="020B0502020202020204" pitchFamily="34" charset="0"/>
              <a:buNone/>
            </a:pPr>
            <a:endParaRPr lang="fr-CH" altLang="fr-FR" sz="2000" dirty="0"/>
          </a:p>
          <a:p>
            <a:pPr lvl="1" eaLnBrk="1" hangingPunct="1">
              <a:spcBef>
                <a:spcPct val="0"/>
              </a:spcBef>
              <a:buClrTx/>
              <a:buFontTx/>
              <a:buNone/>
            </a:pPr>
            <a:r>
              <a:rPr lang="fr-CH" altLang="fr-FR" sz="2000" dirty="0"/>
              <a:t>6. Discussion</a:t>
            </a:r>
          </a:p>
          <a:p>
            <a:pPr lvl="1" eaLnBrk="1" hangingPunct="1">
              <a:spcBef>
                <a:spcPct val="0"/>
              </a:spcBef>
              <a:buClrTx/>
              <a:buFontTx/>
              <a:buNone/>
            </a:pPr>
            <a:endParaRPr lang="fr-CH" altLang="fr-FR" sz="2000" dirty="0"/>
          </a:p>
          <a:p>
            <a:pPr lvl="1" eaLnBrk="1" hangingPunct="1">
              <a:spcBef>
                <a:spcPct val="0"/>
              </a:spcBef>
              <a:buClrTx/>
              <a:buFontTx/>
              <a:buNone/>
            </a:pPr>
            <a:endParaRPr lang="fr-CH" altLang="fr-FR" sz="2000" b="1" dirty="0"/>
          </a:p>
        </p:txBody>
      </p:sp>
      <p:sp>
        <p:nvSpPr>
          <p:cNvPr id="8194" name="Titre 1">
            <a:extLst>
              <a:ext uri="{FF2B5EF4-FFF2-40B4-BE49-F238E27FC236}">
                <a16:creationId xmlns:a16="http://schemas.microsoft.com/office/drawing/2014/main" id="{B12C5FC6-A9F7-DC13-018A-6E7F1E867996}"/>
              </a:ext>
            </a:extLst>
          </p:cNvPr>
          <p:cNvSpPr>
            <a:spLocks noGrp="1" noChangeArrowheads="1"/>
          </p:cNvSpPr>
          <p:nvPr>
            <p:ph type="title"/>
          </p:nvPr>
        </p:nvSpPr>
        <p:spPr>
          <a:xfrm>
            <a:off x="250825" y="620713"/>
            <a:ext cx="8229600" cy="503237"/>
          </a:xfrm>
        </p:spPr>
        <p:txBody>
          <a:bodyPr/>
          <a:lstStyle/>
          <a:p>
            <a:r>
              <a:rPr lang="fr-FR" altLang="fr-FR" dirty="0">
                <a:ea typeface="ＭＳ Ｐゴシック" panose="020B0600070205080204" pitchFamily="34" charset="-128"/>
              </a:rPr>
              <a:t>Structure de la présentation</a:t>
            </a:r>
          </a:p>
        </p:txBody>
      </p:sp>
    </p:spTree>
    <p:extLst>
      <p:ext uri="{BB962C8B-B14F-4D97-AF65-F5344CB8AC3E}">
        <p14:creationId xmlns:p14="http://schemas.microsoft.com/office/powerpoint/2010/main" val="1457512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A5E53393-3099-7146-CFC5-CFA36EB84340}"/>
              </a:ext>
            </a:extLst>
          </p:cNvPr>
          <p:cNvSpPr txBox="1">
            <a:spLocks/>
          </p:cNvSpPr>
          <p:nvPr/>
        </p:nvSpPr>
        <p:spPr bwMode="auto">
          <a:xfrm>
            <a:off x="323850" y="331788"/>
            <a:ext cx="82296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185B8D"/>
              </a:buClr>
              <a:buFont typeface="Century Gothic" panose="020B0502020202020204" pitchFamily="34" charset="0"/>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9pPr>
          </a:lstStyle>
          <a:p>
            <a:pPr>
              <a:spcBef>
                <a:spcPct val="0"/>
              </a:spcBef>
              <a:buClrTx/>
              <a:buSzTx/>
              <a:buFontTx/>
              <a:buNone/>
            </a:pPr>
            <a:r>
              <a:rPr lang="fr-CH" altLang="fr-FR" sz="2400" dirty="0"/>
              <a:t>Les compétences du «</a:t>
            </a:r>
            <a:r>
              <a:rPr lang="fr-CH" altLang="fr-FR" sz="2400" dirty="0" err="1"/>
              <a:t>swiss</a:t>
            </a:r>
            <a:r>
              <a:rPr lang="fr-CH" altLang="fr-FR" sz="2400" dirty="0"/>
              <a:t> made»</a:t>
            </a:r>
          </a:p>
        </p:txBody>
      </p:sp>
      <p:sp>
        <p:nvSpPr>
          <p:cNvPr id="5" name="TextBox 2">
            <a:extLst>
              <a:ext uri="{FF2B5EF4-FFF2-40B4-BE49-F238E27FC236}">
                <a16:creationId xmlns:a16="http://schemas.microsoft.com/office/drawing/2014/main" id="{E391DDB4-88A3-33C1-6C8C-9F819BEF228D}"/>
              </a:ext>
            </a:extLst>
          </p:cNvPr>
          <p:cNvSpPr txBox="1">
            <a:spLocks noChangeArrowheads="1"/>
          </p:cNvSpPr>
          <p:nvPr/>
        </p:nvSpPr>
        <p:spPr bwMode="auto">
          <a:xfrm>
            <a:off x="466725" y="620713"/>
            <a:ext cx="8066088" cy="370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80000"/>
              <a:buFont typeface="Wingdings" pitchFamily="2" charset="2"/>
              <a:buChar char="n"/>
              <a:defRPr sz="2800">
                <a:solidFill>
                  <a:schemeClr val="tx1"/>
                </a:solidFill>
                <a:latin typeface="Arial" charset="0"/>
                <a:ea typeface="ＭＳ Ｐゴシック" pitchFamily="34" charset="-128"/>
              </a:defRPr>
            </a:lvl1pPr>
            <a:lvl2pPr marL="742950" indent="-285750">
              <a:spcBef>
                <a:spcPct val="20000"/>
              </a:spcBef>
              <a:buClr>
                <a:srgbClr val="185B8D"/>
              </a:buClr>
              <a:buFont typeface="Century Gothic" pitchFamily="34" charset="0"/>
              <a:buChar char="^"/>
              <a:defRPr sz="2400">
                <a:solidFill>
                  <a:schemeClr val="tx1"/>
                </a:solidFill>
                <a:latin typeface="Arial" charset="0"/>
                <a:ea typeface="ＭＳ Ｐゴシック" pitchFamily="34" charset="-128"/>
              </a:defRPr>
            </a:lvl2pPr>
            <a:lvl3pPr marL="1143000" indent="-228600">
              <a:spcBef>
                <a:spcPct val="20000"/>
              </a:spcBef>
              <a:buClr>
                <a:schemeClr val="bg2"/>
              </a:buClr>
              <a:buChar char="•"/>
              <a:defRPr sz="20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Garamond" pitchFamily="18" charset="0"/>
                <a:ea typeface="ＭＳ Ｐゴシック" pitchFamily="34" charset="-128"/>
              </a:defRPr>
            </a:lvl4pPr>
            <a:lvl5pPr marL="2057400" indent="-228600">
              <a:spcBef>
                <a:spcPct val="20000"/>
              </a:spcBef>
              <a:buChar char="»"/>
              <a:defRPr sz="2000">
                <a:solidFill>
                  <a:schemeClr val="tx1"/>
                </a:solidFill>
                <a:latin typeface="Garamond" pitchFamily="18"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Garamond" pitchFamily="18"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Garamond" pitchFamily="18"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Garamond" pitchFamily="18"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Garamond" pitchFamily="18" charset="0"/>
                <a:ea typeface="ＭＳ Ｐゴシック" pitchFamily="34" charset="-128"/>
              </a:defRPr>
            </a:lvl9pPr>
          </a:lstStyle>
          <a:p>
            <a:pPr>
              <a:spcBef>
                <a:spcPct val="0"/>
              </a:spcBef>
              <a:buClrTx/>
              <a:buSzTx/>
              <a:buFontTx/>
              <a:buNone/>
              <a:defRPr/>
            </a:pPr>
            <a:endParaRPr lang="fr-CH" altLang="fr-FR" sz="1600" b="1" dirty="0">
              <a:solidFill>
                <a:srgbClr val="12446A"/>
              </a:solidFill>
            </a:endParaRPr>
          </a:p>
          <a:p>
            <a:pPr>
              <a:buFont typeface="Wingdings" pitchFamily="2" charset="2"/>
              <a:buNone/>
              <a:defRPr/>
            </a:pPr>
            <a:r>
              <a:rPr lang="fr-CH" altLang="fr-FR" sz="1800" b="1" dirty="0"/>
              <a:t>8. Une compétence horlogère «</a:t>
            </a:r>
            <a:r>
              <a:rPr lang="fr-CH" altLang="fr-FR" sz="1800" b="1" dirty="0" err="1"/>
              <a:t>Swiss</a:t>
            </a:r>
            <a:r>
              <a:rPr lang="fr-CH" altLang="fr-FR" sz="1800" b="1" dirty="0"/>
              <a:t> made» à l’étranger contrôlée au niveau du territoire</a:t>
            </a:r>
          </a:p>
          <a:p>
            <a:pPr>
              <a:buClrTx/>
              <a:buFont typeface="Wingdings" pitchFamily="2" charset="2"/>
              <a:buNone/>
              <a:defRPr/>
            </a:pPr>
            <a:endParaRPr lang="fr-CH" altLang="fr-FR" sz="1600" b="0" dirty="0"/>
          </a:p>
          <a:p>
            <a:pPr marL="285750" indent="-285750">
              <a:buClrTx/>
              <a:buFont typeface="Arial" charset="0"/>
              <a:buChar char="•"/>
              <a:defRPr/>
            </a:pPr>
            <a:r>
              <a:rPr lang="fr-CH" altLang="fr-FR" sz="1600" b="0" dirty="0"/>
              <a:t>Les écoles horlogères et les formations WOSTEP permettent de contrôler les standards de compétences horlogères au niveau mondial afin de garantir la crédibilité de l’industrie horlogère suisse.</a:t>
            </a:r>
          </a:p>
          <a:p>
            <a:pPr>
              <a:buClrTx/>
              <a:buFont typeface="Wingdings" pitchFamily="2" charset="2"/>
              <a:buNone/>
              <a:defRPr/>
            </a:pPr>
            <a:endParaRPr lang="fr-CH" altLang="fr-FR" sz="1600" b="0" i="1" dirty="0"/>
          </a:p>
          <a:p>
            <a:pPr>
              <a:buClrTx/>
              <a:buFont typeface="Wingdings" pitchFamily="2" charset="2"/>
              <a:buNone/>
              <a:defRPr/>
            </a:pPr>
            <a:r>
              <a:rPr lang="fr-FR" sz="1600" b="0" i="1" dirty="0"/>
              <a:t>« La mission de WOSTEP, c’est de transférer le savoir-faire sur le niveau CFC 3 ans ou 4 ans à l’étranger pour garantir un standard de réparation pour le « swiss made » »</a:t>
            </a:r>
          </a:p>
          <a:p>
            <a:pPr>
              <a:buClrTx/>
              <a:buFont typeface="Wingdings" pitchFamily="2" charset="2"/>
              <a:buNone/>
              <a:defRPr/>
            </a:pPr>
            <a:endParaRPr lang="fr-FR" sz="1600" b="0" i="1" dirty="0"/>
          </a:p>
          <a:p>
            <a:pPr>
              <a:buClrTx/>
              <a:buFont typeface="Wingdings" pitchFamily="2" charset="2"/>
              <a:buNone/>
              <a:defRPr/>
            </a:pPr>
            <a:r>
              <a:rPr lang="fr-FR" sz="1600" b="0" i="1" dirty="0"/>
              <a:t>« On est devenu une véritable référence pour l’industrie horlogère suisse en matière de certification et de formation… mais aussi dans les infrastructures. »</a:t>
            </a:r>
            <a:endParaRPr lang="fr-CH" altLang="fr-FR" sz="1600" b="0" i="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3">
            <a:extLst>
              <a:ext uri="{FF2B5EF4-FFF2-40B4-BE49-F238E27FC236}">
                <a16:creationId xmlns:a16="http://schemas.microsoft.com/office/drawing/2014/main" id="{4951BBE2-9F36-EB9F-40A5-E089086A5C84}"/>
              </a:ext>
            </a:extLst>
          </p:cNvPr>
          <p:cNvSpPr>
            <a:spLocks noChangeArrowheads="1"/>
          </p:cNvSpPr>
          <p:nvPr/>
        </p:nvSpPr>
        <p:spPr bwMode="auto">
          <a:xfrm>
            <a:off x="0" y="1412875"/>
            <a:ext cx="8964613"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accent2"/>
              </a:buClr>
              <a:buSzPct val="80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1pPr>
            <a:lvl2pPr>
              <a:spcBef>
                <a:spcPct val="20000"/>
              </a:spcBef>
              <a:buClr>
                <a:srgbClr val="185B8D"/>
              </a:buClr>
              <a:buFont typeface="Century Gothic" panose="020B0502020202020204" pitchFamily="34" charset="0"/>
              <a:buChar char="^"/>
              <a:defRPr sz="16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Char char="•"/>
              <a:defRPr sz="16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9pPr>
          </a:lstStyle>
          <a:p>
            <a:pPr lvl="1" eaLnBrk="1" hangingPunct="1">
              <a:spcBef>
                <a:spcPct val="0"/>
              </a:spcBef>
              <a:buClrTx/>
              <a:buNone/>
            </a:pPr>
            <a:r>
              <a:rPr lang="fr-CH" altLang="fr-FR" sz="2000" dirty="0"/>
              <a:t>1. Questionnement et méthode de l’étude</a:t>
            </a:r>
          </a:p>
          <a:p>
            <a:pPr lvl="1" eaLnBrk="1" hangingPunct="1">
              <a:spcBef>
                <a:spcPct val="0"/>
              </a:spcBef>
              <a:buClrTx/>
              <a:buFontTx/>
              <a:buNone/>
            </a:pPr>
            <a:endParaRPr lang="fr-CH" altLang="fr-FR" sz="2000" dirty="0"/>
          </a:p>
          <a:p>
            <a:pPr lvl="1" eaLnBrk="1" hangingPunct="1">
              <a:spcBef>
                <a:spcPct val="0"/>
              </a:spcBef>
              <a:buClrTx/>
              <a:buFontTx/>
              <a:buNone/>
            </a:pPr>
            <a:r>
              <a:rPr lang="fr-CH" altLang="fr-FR" sz="2000" dirty="0"/>
              <a:t>2. Quelques définitions</a:t>
            </a:r>
          </a:p>
          <a:p>
            <a:pPr lvl="1" eaLnBrk="1" hangingPunct="1">
              <a:spcBef>
                <a:spcPct val="0"/>
              </a:spcBef>
              <a:buClrTx/>
              <a:buFont typeface="Century Gothic" panose="020B0502020202020204" pitchFamily="34" charset="0"/>
              <a:buNone/>
            </a:pPr>
            <a:endParaRPr lang="fr-CH" altLang="fr-FR" sz="2000" dirty="0"/>
          </a:p>
          <a:p>
            <a:pPr lvl="1" eaLnBrk="1" hangingPunct="1">
              <a:spcBef>
                <a:spcPct val="0"/>
              </a:spcBef>
              <a:buClrTx/>
              <a:buFontTx/>
              <a:buNone/>
            </a:pPr>
            <a:r>
              <a:rPr lang="fr-CH" altLang="fr-FR" sz="2000" dirty="0"/>
              <a:t>3. Les compétences «</a:t>
            </a:r>
            <a:r>
              <a:rPr lang="fr-CH" altLang="fr-FR" sz="2000" dirty="0" err="1"/>
              <a:t>Swiss</a:t>
            </a:r>
            <a:r>
              <a:rPr lang="fr-CH" altLang="fr-FR" sz="2000" dirty="0"/>
              <a:t> Made» de l’horlogerie</a:t>
            </a:r>
          </a:p>
          <a:p>
            <a:pPr lvl="1" eaLnBrk="1" hangingPunct="1">
              <a:spcBef>
                <a:spcPct val="0"/>
              </a:spcBef>
              <a:buClrTx/>
              <a:buFontTx/>
              <a:buNone/>
            </a:pPr>
            <a:endParaRPr lang="fr-CH" altLang="fr-FR" sz="2000" b="1" dirty="0"/>
          </a:p>
          <a:p>
            <a:pPr lvl="1" eaLnBrk="1" hangingPunct="1">
              <a:spcBef>
                <a:spcPct val="0"/>
              </a:spcBef>
              <a:buClrTx/>
              <a:buFontTx/>
              <a:buNone/>
            </a:pPr>
            <a:r>
              <a:rPr lang="fr-CH" altLang="fr-FR" sz="2000" b="1" dirty="0"/>
              <a:t>4. Trois mécanismes de production de confiance</a:t>
            </a:r>
          </a:p>
          <a:p>
            <a:pPr lvl="1" eaLnBrk="1" hangingPunct="1">
              <a:spcBef>
                <a:spcPct val="0"/>
              </a:spcBef>
              <a:buClrTx/>
              <a:buFontTx/>
              <a:buNone/>
            </a:pPr>
            <a:endParaRPr lang="fr-CH" altLang="fr-FR" sz="2000" dirty="0"/>
          </a:p>
          <a:p>
            <a:pPr lvl="1" eaLnBrk="1" hangingPunct="1">
              <a:spcBef>
                <a:spcPct val="0"/>
              </a:spcBef>
              <a:buClrTx/>
              <a:buFontTx/>
              <a:buNone/>
            </a:pPr>
            <a:r>
              <a:rPr lang="fr-CH" altLang="fr-FR" sz="2000" dirty="0"/>
              <a:t>5. Les challenges territoriaux du secteur horloger </a:t>
            </a:r>
          </a:p>
          <a:p>
            <a:pPr lvl="1" eaLnBrk="1" hangingPunct="1">
              <a:spcBef>
                <a:spcPct val="0"/>
              </a:spcBef>
              <a:buClrTx/>
              <a:buFont typeface="Century Gothic" panose="020B0502020202020204" pitchFamily="34" charset="0"/>
              <a:buNone/>
            </a:pPr>
            <a:endParaRPr lang="fr-CH" altLang="fr-FR" sz="2000" dirty="0"/>
          </a:p>
          <a:p>
            <a:pPr lvl="1" eaLnBrk="1" hangingPunct="1">
              <a:spcBef>
                <a:spcPct val="0"/>
              </a:spcBef>
              <a:buClrTx/>
              <a:buFontTx/>
              <a:buNone/>
            </a:pPr>
            <a:r>
              <a:rPr lang="fr-CH" altLang="fr-FR" sz="2000" dirty="0"/>
              <a:t>6. Discussion</a:t>
            </a:r>
          </a:p>
          <a:p>
            <a:pPr lvl="1" eaLnBrk="1" hangingPunct="1">
              <a:spcBef>
                <a:spcPct val="0"/>
              </a:spcBef>
              <a:buClrTx/>
              <a:buFontTx/>
              <a:buNone/>
            </a:pPr>
            <a:endParaRPr lang="fr-CH" altLang="fr-FR" sz="2000" dirty="0"/>
          </a:p>
          <a:p>
            <a:pPr lvl="1" eaLnBrk="1" hangingPunct="1">
              <a:spcBef>
                <a:spcPct val="0"/>
              </a:spcBef>
              <a:buClrTx/>
              <a:buFontTx/>
              <a:buNone/>
            </a:pPr>
            <a:endParaRPr lang="fr-CH" altLang="fr-FR" sz="2000" b="1" dirty="0"/>
          </a:p>
        </p:txBody>
      </p:sp>
      <p:sp>
        <p:nvSpPr>
          <p:cNvPr id="8194" name="Titre 1">
            <a:extLst>
              <a:ext uri="{FF2B5EF4-FFF2-40B4-BE49-F238E27FC236}">
                <a16:creationId xmlns:a16="http://schemas.microsoft.com/office/drawing/2014/main" id="{B12C5FC6-A9F7-DC13-018A-6E7F1E867996}"/>
              </a:ext>
            </a:extLst>
          </p:cNvPr>
          <p:cNvSpPr>
            <a:spLocks noGrp="1" noChangeArrowheads="1"/>
          </p:cNvSpPr>
          <p:nvPr>
            <p:ph type="title"/>
          </p:nvPr>
        </p:nvSpPr>
        <p:spPr>
          <a:xfrm>
            <a:off x="250825" y="620713"/>
            <a:ext cx="8229600" cy="503237"/>
          </a:xfrm>
        </p:spPr>
        <p:txBody>
          <a:bodyPr/>
          <a:lstStyle/>
          <a:p>
            <a:r>
              <a:rPr lang="fr-FR" altLang="fr-FR" dirty="0">
                <a:ea typeface="ＭＳ Ｐゴシック" panose="020B0600070205080204" pitchFamily="34" charset="-128"/>
              </a:rPr>
              <a:t>Structure de la présentation</a:t>
            </a:r>
          </a:p>
        </p:txBody>
      </p:sp>
    </p:spTree>
    <p:extLst>
      <p:ext uri="{BB962C8B-B14F-4D97-AF65-F5344CB8AC3E}">
        <p14:creationId xmlns:p14="http://schemas.microsoft.com/office/powerpoint/2010/main" val="9707540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llipse 6">
            <a:extLst>
              <a:ext uri="{FF2B5EF4-FFF2-40B4-BE49-F238E27FC236}">
                <a16:creationId xmlns:a16="http://schemas.microsoft.com/office/drawing/2014/main" id="{37F9185D-A4F9-95AF-8768-D48D3C7115E0}"/>
              </a:ext>
            </a:extLst>
          </p:cNvPr>
          <p:cNvSpPr/>
          <p:nvPr/>
        </p:nvSpPr>
        <p:spPr>
          <a:xfrm>
            <a:off x="5292080" y="4220247"/>
            <a:ext cx="2736304" cy="172819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ysClr val="windowText" lastClr="000000"/>
                </a:solidFill>
              </a:rPr>
              <a:t>Processus d’interactions sociales</a:t>
            </a:r>
          </a:p>
        </p:txBody>
      </p:sp>
      <p:sp>
        <p:nvSpPr>
          <p:cNvPr id="6146" name="Rectangle 3">
            <a:extLst>
              <a:ext uri="{FF2B5EF4-FFF2-40B4-BE49-F238E27FC236}">
                <a16:creationId xmlns:a16="http://schemas.microsoft.com/office/drawing/2014/main" id="{00D17652-17A1-E88A-6B51-FE114835E9F2}"/>
              </a:ext>
            </a:extLst>
          </p:cNvPr>
          <p:cNvSpPr>
            <a:spLocks noGrp="1" noChangeArrowheads="1"/>
          </p:cNvSpPr>
          <p:nvPr>
            <p:ph type="body" idx="1"/>
          </p:nvPr>
        </p:nvSpPr>
        <p:spPr>
          <a:xfrm>
            <a:off x="396875" y="682625"/>
            <a:ext cx="8351838" cy="5410200"/>
          </a:xfrm>
        </p:spPr>
        <p:txBody>
          <a:bodyPr/>
          <a:lstStyle/>
          <a:p>
            <a:pPr marL="0" indent="0" eaLnBrk="1" hangingPunct="1">
              <a:buFont typeface="Wingdings" pitchFamily="2" charset="2"/>
              <a:buNone/>
              <a:defRPr/>
            </a:pPr>
            <a:endParaRPr lang="fr-FR" altLang="fr-FR" sz="1800" dirty="0">
              <a:solidFill>
                <a:srgbClr val="12446A"/>
              </a:solidFill>
              <a:ea typeface="ＭＳ Ｐゴシック" pitchFamily="34" charset="-128"/>
            </a:endParaRPr>
          </a:p>
          <a:p>
            <a:pPr eaLnBrk="1" hangingPunct="1">
              <a:buClrTx/>
              <a:buFontTx/>
              <a:buChar char="-"/>
              <a:defRPr/>
            </a:pPr>
            <a:endParaRPr lang="fr-FR" altLang="fr-FR" sz="1800" dirty="0">
              <a:ea typeface="ＭＳ Ｐゴシック" pitchFamily="34" charset="-128"/>
            </a:endParaRPr>
          </a:p>
          <a:p>
            <a:pPr eaLnBrk="1" hangingPunct="1">
              <a:buClrTx/>
              <a:buFontTx/>
              <a:buChar char="-"/>
              <a:defRPr/>
            </a:pPr>
            <a:endParaRPr lang="fr-FR" altLang="fr-FR" sz="1800" dirty="0">
              <a:ea typeface="ＭＳ Ｐゴシック" pitchFamily="34" charset="-128"/>
            </a:endParaRPr>
          </a:p>
          <a:p>
            <a:pPr marL="0" indent="0" eaLnBrk="1" hangingPunct="1">
              <a:buClrTx/>
              <a:buNone/>
              <a:defRPr/>
            </a:pPr>
            <a:r>
              <a:rPr lang="fr-FR" altLang="fr-FR" sz="1800" b="1" dirty="0">
                <a:ea typeface="ＭＳ Ｐゴシック" pitchFamily="34" charset="-128"/>
              </a:rPr>
              <a:t>Rationalité</a:t>
            </a:r>
            <a:endParaRPr lang="fr-FR" altLang="fr-FR" sz="1800" dirty="0">
              <a:ea typeface="ＭＳ Ｐゴシック" pitchFamily="34" charset="-128"/>
            </a:endParaRPr>
          </a:p>
          <a:p>
            <a:pPr eaLnBrk="1" hangingPunct="1">
              <a:buClrTx/>
              <a:buFontTx/>
              <a:buChar char="-"/>
              <a:defRPr/>
            </a:pPr>
            <a:r>
              <a:rPr lang="fr-FR" altLang="fr-FR" sz="1800" dirty="0">
                <a:ea typeface="ＭＳ Ｐゴシック" pitchFamily="34" charset="-128"/>
              </a:rPr>
              <a:t>Construire ensemble une marque </a:t>
            </a:r>
            <a:r>
              <a:rPr lang="fr-FR" altLang="fr-FR" sz="1800" dirty="0" err="1">
                <a:ea typeface="ＭＳ Ｐゴシック" pitchFamily="34" charset="-128"/>
              </a:rPr>
              <a:t>Swiss</a:t>
            </a:r>
            <a:r>
              <a:rPr lang="fr-FR" altLang="fr-FR" sz="1800" dirty="0">
                <a:ea typeface="ＭＳ Ｐゴシック" pitchFamily="34" charset="-128"/>
              </a:rPr>
              <a:t> made </a:t>
            </a:r>
          </a:p>
          <a:p>
            <a:pPr eaLnBrk="1" hangingPunct="1">
              <a:buClrTx/>
              <a:buFontTx/>
              <a:buChar char="-"/>
              <a:defRPr/>
            </a:pPr>
            <a:r>
              <a:rPr lang="fr-FR" altLang="fr-FR" sz="1800" dirty="0">
                <a:ea typeface="ＭＳ Ｐゴシック" pitchFamily="34" charset="-128"/>
              </a:rPr>
              <a:t>Formation /rétention : stratégie de tradition et de stabilité</a:t>
            </a:r>
          </a:p>
          <a:p>
            <a:pPr eaLnBrk="1" hangingPunct="1">
              <a:buClrTx/>
              <a:buFontTx/>
              <a:buChar char="-"/>
              <a:defRPr/>
            </a:pPr>
            <a:r>
              <a:rPr lang="fr-FR" altLang="fr-FR" sz="1800" dirty="0">
                <a:ea typeface="ＭＳ Ｐゴシック" pitchFamily="34" charset="-128"/>
              </a:rPr>
              <a:t>Contrôle régional des fournisseurs  (objectif RSE)</a:t>
            </a:r>
          </a:p>
          <a:p>
            <a:pPr eaLnBrk="1" hangingPunct="1">
              <a:buClrTx/>
              <a:buFontTx/>
              <a:buChar char="-"/>
              <a:defRPr/>
            </a:pPr>
            <a:r>
              <a:rPr lang="fr-FR" altLang="fr-FR" sz="1800" dirty="0">
                <a:ea typeface="ＭＳ Ｐゴシック" pitchFamily="34" charset="-128"/>
              </a:rPr>
              <a:t>Attractivité des rémunérations</a:t>
            </a:r>
          </a:p>
          <a:p>
            <a:pPr eaLnBrk="1" hangingPunct="1">
              <a:buClrTx/>
              <a:buFontTx/>
              <a:buChar char="-"/>
              <a:defRPr/>
            </a:pPr>
            <a:endParaRPr lang="fr-FR" altLang="fr-FR" sz="1800" dirty="0">
              <a:ea typeface="ＭＳ Ｐゴシック" pitchFamily="34" charset="-128"/>
            </a:endParaRPr>
          </a:p>
        </p:txBody>
      </p:sp>
      <p:sp>
        <p:nvSpPr>
          <p:cNvPr id="6147" name="Title 1">
            <a:extLst>
              <a:ext uri="{FF2B5EF4-FFF2-40B4-BE49-F238E27FC236}">
                <a16:creationId xmlns:a16="http://schemas.microsoft.com/office/drawing/2014/main" id="{8CD0A956-AA10-D854-ABFD-790DBA59153D}"/>
              </a:ext>
            </a:extLst>
          </p:cNvPr>
          <p:cNvSpPr txBox="1">
            <a:spLocks/>
          </p:cNvSpPr>
          <p:nvPr/>
        </p:nvSpPr>
        <p:spPr bwMode="auto">
          <a:xfrm>
            <a:off x="323850" y="331788"/>
            <a:ext cx="82296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185B8D"/>
              </a:buClr>
              <a:buFont typeface="Century Gothic" panose="020B0502020202020204" pitchFamily="34" charset="0"/>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9pPr>
          </a:lstStyle>
          <a:p>
            <a:pPr>
              <a:spcBef>
                <a:spcPct val="0"/>
              </a:spcBef>
              <a:buClrTx/>
              <a:buSzTx/>
              <a:buFontTx/>
              <a:buNone/>
            </a:pPr>
            <a:r>
              <a:rPr lang="fr-CH" altLang="fr-FR" sz="2400" dirty="0"/>
              <a:t>Trois mécanismes de construction de confiance </a:t>
            </a:r>
          </a:p>
          <a:p>
            <a:pPr>
              <a:spcBef>
                <a:spcPct val="0"/>
              </a:spcBef>
              <a:buClrTx/>
              <a:buSzTx/>
              <a:buFontTx/>
              <a:buNone/>
            </a:pPr>
            <a:r>
              <a:rPr lang="fr-CH" altLang="fr-FR" sz="2400" dirty="0"/>
              <a:t>(</a:t>
            </a:r>
            <a:r>
              <a:rPr lang="fr-CH" altLang="fr-FR" sz="2400" dirty="0" err="1"/>
              <a:t>Möllering</a:t>
            </a:r>
            <a:r>
              <a:rPr lang="fr-CH" altLang="fr-FR" sz="2400" dirty="0"/>
              <a:t>, 2006; Mathews, Stokes, 2013) </a:t>
            </a:r>
          </a:p>
          <a:p>
            <a:pPr>
              <a:spcBef>
                <a:spcPct val="0"/>
              </a:spcBef>
              <a:buClrTx/>
              <a:buSzTx/>
              <a:buFontTx/>
              <a:buNone/>
            </a:pPr>
            <a:endParaRPr lang="fr-CH" altLang="fr-FR" sz="2400" dirty="0"/>
          </a:p>
          <a:p>
            <a:pPr>
              <a:spcBef>
                <a:spcPct val="0"/>
              </a:spcBef>
              <a:buClrTx/>
              <a:buSzTx/>
              <a:buFontTx/>
              <a:buNone/>
            </a:pPr>
            <a:endParaRPr lang="fr-CH" altLang="fr-FR" sz="2400" dirty="0"/>
          </a:p>
        </p:txBody>
      </p:sp>
      <p:sp>
        <p:nvSpPr>
          <p:cNvPr id="3" name="Ellipse 2">
            <a:extLst>
              <a:ext uri="{FF2B5EF4-FFF2-40B4-BE49-F238E27FC236}">
                <a16:creationId xmlns:a16="http://schemas.microsoft.com/office/drawing/2014/main" id="{CB06C732-7BC1-2E4A-2BCD-EADF448BE2F1}"/>
              </a:ext>
            </a:extLst>
          </p:cNvPr>
          <p:cNvSpPr/>
          <p:nvPr/>
        </p:nvSpPr>
        <p:spPr>
          <a:xfrm>
            <a:off x="1043608" y="4221088"/>
            <a:ext cx="2736304" cy="1728192"/>
          </a:xfrm>
          <a:prstGeom prst="ellipse">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ysClr val="windowText" lastClr="000000"/>
                </a:solidFill>
              </a:rPr>
              <a:t>Rationalité </a:t>
            </a:r>
          </a:p>
        </p:txBody>
      </p:sp>
      <p:sp>
        <p:nvSpPr>
          <p:cNvPr id="6" name="Ellipse 5">
            <a:extLst>
              <a:ext uri="{FF2B5EF4-FFF2-40B4-BE49-F238E27FC236}">
                <a16:creationId xmlns:a16="http://schemas.microsoft.com/office/drawing/2014/main" id="{9E333945-FA3A-707E-C839-15AA76E15FBF}"/>
              </a:ext>
            </a:extLst>
          </p:cNvPr>
          <p:cNvSpPr/>
          <p:nvPr/>
        </p:nvSpPr>
        <p:spPr>
          <a:xfrm>
            <a:off x="3070498" y="3429000"/>
            <a:ext cx="2736304" cy="172819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ysClr val="windowText" lastClr="000000"/>
                </a:solidFill>
              </a:rPr>
              <a:t>Routines institutionnelles </a:t>
            </a:r>
          </a:p>
        </p:txBody>
      </p:sp>
    </p:spTree>
    <p:extLst>
      <p:ext uri="{BB962C8B-B14F-4D97-AF65-F5344CB8AC3E}">
        <p14:creationId xmlns:p14="http://schemas.microsoft.com/office/powerpoint/2010/main" val="37329763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llipse 6">
            <a:extLst>
              <a:ext uri="{FF2B5EF4-FFF2-40B4-BE49-F238E27FC236}">
                <a16:creationId xmlns:a16="http://schemas.microsoft.com/office/drawing/2014/main" id="{37F9185D-A4F9-95AF-8768-D48D3C7115E0}"/>
              </a:ext>
            </a:extLst>
          </p:cNvPr>
          <p:cNvSpPr/>
          <p:nvPr/>
        </p:nvSpPr>
        <p:spPr>
          <a:xfrm>
            <a:off x="5292080" y="4220247"/>
            <a:ext cx="2736304" cy="172819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ysClr val="windowText" lastClr="000000"/>
                </a:solidFill>
              </a:rPr>
              <a:t>Processus d’interactions sociales</a:t>
            </a:r>
          </a:p>
        </p:txBody>
      </p:sp>
      <p:sp>
        <p:nvSpPr>
          <p:cNvPr id="6146" name="Rectangle 3">
            <a:extLst>
              <a:ext uri="{FF2B5EF4-FFF2-40B4-BE49-F238E27FC236}">
                <a16:creationId xmlns:a16="http://schemas.microsoft.com/office/drawing/2014/main" id="{00D17652-17A1-E88A-6B51-FE114835E9F2}"/>
              </a:ext>
            </a:extLst>
          </p:cNvPr>
          <p:cNvSpPr>
            <a:spLocks noGrp="1" noChangeArrowheads="1"/>
          </p:cNvSpPr>
          <p:nvPr>
            <p:ph type="body" idx="1"/>
          </p:nvPr>
        </p:nvSpPr>
        <p:spPr>
          <a:xfrm>
            <a:off x="396875" y="682625"/>
            <a:ext cx="8351838" cy="5410200"/>
          </a:xfrm>
        </p:spPr>
        <p:txBody>
          <a:bodyPr/>
          <a:lstStyle/>
          <a:p>
            <a:pPr marL="0" indent="0" eaLnBrk="1" hangingPunct="1">
              <a:buFont typeface="Wingdings" pitchFamily="2" charset="2"/>
              <a:buNone/>
              <a:defRPr/>
            </a:pPr>
            <a:endParaRPr lang="fr-FR" altLang="fr-FR" sz="1800" dirty="0">
              <a:solidFill>
                <a:srgbClr val="12446A"/>
              </a:solidFill>
              <a:ea typeface="ＭＳ Ｐゴシック" pitchFamily="34" charset="-128"/>
            </a:endParaRPr>
          </a:p>
          <a:p>
            <a:pPr eaLnBrk="1" hangingPunct="1">
              <a:buClrTx/>
              <a:buFontTx/>
              <a:buChar char="-"/>
              <a:defRPr/>
            </a:pPr>
            <a:endParaRPr lang="fr-FR" altLang="fr-FR" sz="1800" dirty="0">
              <a:ea typeface="ＭＳ Ｐゴシック" pitchFamily="34" charset="-128"/>
            </a:endParaRPr>
          </a:p>
          <a:p>
            <a:pPr eaLnBrk="1" hangingPunct="1">
              <a:buClrTx/>
              <a:buFontTx/>
              <a:buChar char="-"/>
              <a:defRPr/>
            </a:pPr>
            <a:endParaRPr lang="fr-FR" altLang="fr-FR" sz="1800" dirty="0">
              <a:ea typeface="ＭＳ Ｐゴシック" pitchFamily="34" charset="-128"/>
            </a:endParaRPr>
          </a:p>
          <a:p>
            <a:pPr marL="0" indent="0" eaLnBrk="1" hangingPunct="1">
              <a:buClrTx/>
              <a:buNone/>
              <a:defRPr/>
            </a:pPr>
            <a:r>
              <a:rPr lang="fr-FR" altLang="fr-FR" sz="1800" b="1" dirty="0">
                <a:ea typeface="ＭＳ Ｐゴシック" pitchFamily="34" charset="-128"/>
              </a:rPr>
              <a:t>Routines institutionnelles</a:t>
            </a:r>
            <a:endParaRPr lang="fr-FR" altLang="fr-FR" sz="1800" dirty="0">
              <a:ea typeface="ＭＳ Ｐゴシック" pitchFamily="34" charset="-128"/>
            </a:endParaRPr>
          </a:p>
          <a:p>
            <a:pPr eaLnBrk="1" hangingPunct="1">
              <a:buClrTx/>
              <a:buFontTx/>
              <a:buChar char="-"/>
              <a:defRPr/>
            </a:pPr>
            <a:r>
              <a:rPr lang="fr-FR" altLang="fr-FR" sz="1800" dirty="0">
                <a:ea typeface="ＭＳ Ｐゴシック" pitchFamily="34" charset="-128"/>
              </a:rPr>
              <a:t>Système d’apprentissage </a:t>
            </a:r>
          </a:p>
          <a:p>
            <a:pPr eaLnBrk="1" hangingPunct="1">
              <a:buClrTx/>
              <a:buFontTx/>
              <a:buChar char="-"/>
              <a:defRPr/>
            </a:pPr>
            <a:r>
              <a:rPr lang="fr-FR" altLang="fr-FR" sz="1800" dirty="0">
                <a:ea typeface="ＭＳ Ｐゴシック" pitchFamily="34" charset="-128"/>
              </a:rPr>
              <a:t>Convention collective de travail</a:t>
            </a:r>
          </a:p>
          <a:p>
            <a:pPr eaLnBrk="1" hangingPunct="1">
              <a:buClrTx/>
              <a:buFontTx/>
              <a:buChar char="-"/>
              <a:defRPr/>
            </a:pPr>
            <a:r>
              <a:rPr lang="fr-FR" altLang="fr-FR" sz="1800" dirty="0">
                <a:ea typeface="ＭＳ Ｐゴシック" pitchFamily="34" charset="-128"/>
              </a:rPr>
              <a:t>Cartel </a:t>
            </a:r>
            <a:r>
              <a:rPr lang="fr-FR" altLang="fr-FR" sz="1800" dirty="0" err="1">
                <a:ea typeface="ＭＳ Ｐゴシック" pitchFamily="34" charset="-128"/>
              </a:rPr>
              <a:t>mindset</a:t>
            </a:r>
            <a:r>
              <a:rPr lang="fr-FR" altLang="fr-FR" sz="1800" dirty="0">
                <a:ea typeface="ＭＳ Ｐゴシック" pitchFamily="34" charset="-128"/>
              </a:rPr>
              <a:t> – Convention patronale – Fédération horlogère</a:t>
            </a:r>
          </a:p>
          <a:p>
            <a:pPr eaLnBrk="1" hangingPunct="1">
              <a:buClrTx/>
              <a:buFontTx/>
              <a:buChar char="-"/>
              <a:defRPr/>
            </a:pPr>
            <a:r>
              <a:rPr lang="fr-FR" altLang="fr-FR" sz="1800" dirty="0">
                <a:ea typeface="ＭＳ Ｐゴシック" pitchFamily="34" charset="-128"/>
              </a:rPr>
              <a:t>Régionalisme fédéral</a:t>
            </a:r>
          </a:p>
          <a:p>
            <a:pPr marL="0" indent="0" eaLnBrk="1" hangingPunct="1">
              <a:buClrTx/>
              <a:buNone/>
              <a:defRPr/>
            </a:pPr>
            <a:endParaRPr lang="fr-FR" altLang="fr-FR" sz="1800" dirty="0">
              <a:ea typeface="ＭＳ Ｐゴシック" pitchFamily="34" charset="-128"/>
            </a:endParaRPr>
          </a:p>
          <a:p>
            <a:pPr eaLnBrk="1" hangingPunct="1">
              <a:buClrTx/>
              <a:buFontTx/>
              <a:buChar char="-"/>
              <a:defRPr/>
            </a:pPr>
            <a:endParaRPr lang="fr-FR" altLang="fr-FR" sz="1800" dirty="0">
              <a:ea typeface="ＭＳ Ｐゴシック" pitchFamily="34" charset="-128"/>
            </a:endParaRPr>
          </a:p>
        </p:txBody>
      </p:sp>
      <p:sp>
        <p:nvSpPr>
          <p:cNvPr id="6147" name="Title 1">
            <a:extLst>
              <a:ext uri="{FF2B5EF4-FFF2-40B4-BE49-F238E27FC236}">
                <a16:creationId xmlns:a16="http://schemas.microsoft.com/office/drawing/2014/main" id="{8CD0A956-AA10-D854-ABFD-790DBA59153D}"/>
              </a:ext>
            </a:extLst>
          </p:cNvPr>
          <p:cNvSpPr txBox="1">
            <a:spLocks/>
          </p:cNvSpPr>
          <p:nvPr/>
        </p:nvSpPr>
        <p:spPr bwMode="auto">
          <a:xfrm>
            <a:off x="323850" y="331788"/>
            <a:ext cx="82296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185B8D"/>
              </a:buClr>
              <a:buFont typeface="Century Gothic" panose="020B0502020202020204" pitchFamily="34" charset="0"/>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9pPr>
          </a:lstStyle>
          <a:p>
            <a:pPr>
              <a:spcBef>
                <a:spcPct val="0"/>
              </a:spcBef>
              <a:buClrTx/>
              <a:buSzTx/>
              <a:buFontTx/>
              <a:buNone/>
            </a:pPr>
            <a:r>
              <a:rPr lang="fr-CH" altLang="fr-FR" sz="2400" dirty="0"/>
              <a:t>Trois mécanismes de construction de confiance </a:t>
            </a:r>
          </a:p>
          <a:p>
            <a:pPr>
              <a:spcBef>
                <a:spcPct val="0"/>
              </a:spcBef>
              <a:buClrTx/>
              <a:buSzTx/>
              <a:buFontTx/>
              <a:buNone/>
            </a:pPr>
            <a:r>
              <a:rPr lang="fr-CH" altLang="fr-FR" sz="2400" dirty="0"/>
              <a:t>(</a:t>
            </a:r>
            <a:r>
              <a:rPr lang="fr-CH" altLang="fr-FR" sz="2400" dirty="0" err="1"/>
              <a:t>Möllering</a:t>
            </a:r>
            <a:r>
              <a:rPr lang="fr-CH" altLang="fr-FR" sz="2400" dirty="0"/>
              <a:t>, 2006; Mathews, Stokes, 2013) </a:t>
            </a:r>
          </a:p>
          <a:p>
            <a:pPr>
              <a:spcBef>
                <a:spcPct val="0"/>
              </a:spcBef>
              <a:buClrTx/>
              <a:buSzTx/>
              <a:buFontTx/>
              <a:buNone/>
            </a:pPr>
            <a:endParaRPr lang="fr-CH" altLang="fr-FR" sz="2400" dirty="0"/>
          </a:p>
          <a:p>
            <a:pPr>
              <a:spcBef>
                <a:spcPct val="0"/>
              </a:spcBef>
              <a:buClrTx/>
              <a:buSzTx/>
              <a:buFontTx/>
              <a:buNone/>
            </a:pPr>
            <a:endParaRPr lang="fr-CH" altLang="fr-FR" sz="2400" dirty="0"/>
          </a:p>
        </p:txBody>
      </p:sp>
      <p:sp>
        <p:nvSpPr>
          <p:cNvPr id="3" name="Ellipse 2">
            <a:extLst>
              <a:ext uri="{FF2B5EF4-FFF2-40B4-BE49-F238E27FC236}">
                <a16:creationId xmlns:a16="http://schemas.microsoft.com/office/drawing/2014/main" id="{CB06C732-7BC1-2E4A-2BCD-EADF448BE2F1}"/>
              </a:ext>
            </a:extLst>
          </p:cNvPr>
          <p:cNvSpPr/>
          <p:nvPr/>
        </p:nvSpPr>
        <p:spPr>
          <a:xfrm>
            <a:off x="1043608" y="4221088"/>
            <a:ext cx="2736304" cy="172819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ysClr val="windowText" lastClr="000000"/>
                </a:solidFill>
              </a:rPr>
              <a:t>Rationalité </a:t>
            </a:r>
          </a:p>
        </p:txBody>
      </p:sp>
      <p:sp>
        <p:nvSpPr>
          <p:cNvPr id="6" name="Ellipse 5">
            <a:extLst>
              <a:ext uri="{FF2B5EF4-FFF2-40B4-BE49-F238E27FC236}">
                <a16:creationId xmlns:a16="http://schemas.microsoft.com/office/drawing/2014/main" id="{9E333945-FA3A-707E-C839-15AA76E15FBF}"/>
              </a:ext>
            </a:extLst>
          </p:cNvPr>
          <p:cNvSpPr/>
          <p:nvPr/>
        </p:nvSpPr>
        <p:spPr>
          <a:xfrm>
            <a:off x="3070498" y="3429000"/>
            <a:ext cx="2736304" cy="1728192"/>
          </a:xfrm>
          <a:prstGeom prst="ellipse">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ysClr val="windowText" lastClr="000000"/>
                </a:solidFill>
              </a:rPr>
              <a:t>Routines institutionnelles </a:t>
            </a:r>
          </a:p>
        </p:txBody>
      </p:sp>
    </p:spTree>
    <p:extLst>
      <p:ext uri="{BB962C8B-B14F-4D97-AF65-F5344CB8AC3E}">
        <p14:creationId xmlns:p14="http://schemas.microsoft.com/office/powerpoint/2010/main" val="13419081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llipse 6">
            <a:extLst>
              <a:ext uri="{FF2B5EF4-FFF2-40B4-BE49-F238E27FC236}">
                <a16:creationId xmlns:a16="http://schemas.microsoft.com/office/drawing/2014/main" id="{37F9185D-A4F9-95AF-8768-D48D3C7115E0}"/>
              </a:ext>
            </a:extLst>
          </p:cNvPr>
          <p:cNvSpPr/>
          <p:nvPr/>
        </p:nvSpPr>
        <p:spPr>
          <a:xfrm>
            <a:off x="5292080" y="4220247"/>
            <a:ext cx="2736304" cy="1728192"/>
          </a:xfrm>
          <a:prstGeom prst="ellipse">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ysClr val="windowText" lastClr="000000"/>
                </a:solidFill>
              </a:rPr>
              <a:t>Processus d’interactions sociales</a:t>
            </a:r>
          </a:p>
        </p:txBody>
      </p:sp>
      <p:sp>
        <p:nvSpPr>
          <p:cNvPr id="6146" name="Rectangle 3">
            <a:extLst>
              <a:ext uri="{FF2B5EF4-FFF2-40B4-BE49-F238E27FC236}">
                <a16:creationId xmlns:a16="http://schemas.microsoft.com/office/drawing/2014/main" id="{00D17652-17A1-E88A-6B51-FE114835E9F2}"/>
              </a:ext>
            </a:extLst>
          </p:cNvPr>
          <p:cNvSpPr>
            <a:spLocks noGrp="1" noChangeArrowheads="1"/>
          </p:cNvSpPr>
          <p:nvPr>
            <p:ph type="body" idx="1"/>
          </p:nvPr>
        </p:nvSpPr>
        <p:spPr>
          <a:xfrm>
            <a:off x="396875" y="682625"/>
            <a:ext cx="8351838" cy="5410200"/>
          </a:xfrm>
        </p:spPr>
        <p:txBody>
          <a:bodyPr/>
          <a:lstStyle/>
          <a:p>
            <a:pPr marL="0" indent="0" eaLnBrk="1" hangingPunct="1">
              <a:buFont typeface="Wingdings" pitchFamily="2" charset="2"/>
              <a:buNone/>
              <a:defRPr/>
            </a:pPr>
            <a:endParaRPr lang="fr-FR" altLang="fr-FR" sz="1800" dirty="0">
              <a:solidFill>
                <a:srgbClr val="12446A"/>
              </a:solidFill>
              <a:ea typeface="ＭＳ Ｐゴシック" pitchFamily="34" charset="-128"/>
            </a:endParaRPr>
          </a:p>
          <a:p>
            <a:pPr eaLnBrk="1" hangingPunct="1">
              <a:buClrTx/>
              <a:buFontTx/>
              <a:buChar char="-"/>
              <a:defRPr/>
            </a:pPr>
            <a:endParaRPr lang="fr-FR" altLang="fr-FR" sz="1800" dirty="0">
              <a:ea typeface="ＭＳ Ｐゴシック" pitchFamily="34" charset="-128"/>
            </a:endParaRPr>
          </a:p>
          <a:p>
            <a:pPr marL="0" indent="0" eaLnBrk="1" hangingPunct="1">
              <a:buClrTx/>
              <a:buNone/>
              <a:defRPr/>
            </a:pPr>
            <a:r>
              <a:rPr lang="fr-FR" altLang="fr-FR" sz="1800" b="1" dirty="0">
                <a:ea typeface="ＭＳ Ｐゴシック" pitchFamily="34" charset="-128"/>
              </a:rPr>
              <a:t>Processus d’interactions sociales</a:t>
            </a:r>
            <a:endParaRPr lang="fr-FR" altLang="fr-FR" sz="1800" dirty="0">
              <a:ea typeface="ＭＳ Ｐゴシック" pitchFamily="34" charset="-128"/>
            </a:endParaRPr>
          </a:p>
          <a:p>
            <a:pPr eaLnBrk="1" hangingPunct="1">
              <a:buClrTx/>
              <a:buFontTx/>
              <a:buChar char="-"/>
              <a:defRPr/>
            </a:pPr>
            <a:r>
              <a:rPr lang="fr-FR" altLang="fr-FR" sz="1800" dirty="0">
                <a:ea typeface="ＭＳ Ｐゴシック" pitchFamily="34" charset="-128"/>
              </a:rPr>
              <a:t>Historique de relations entre marques, avec acteurs institutionnels, concurrents et fournisseurs </a:t>
            </a:r>
          </a:p>
          <a:p>
            <a:pPr eaLnBrk="1" hangingPunct="1">
              <a:buClrTx/>
              <a:buFontTx/>
              <a:buChar char="-"/>
              <a:defRPr/>
            </a:pPr>
            <a:r>
              <a:rPr lang="fr-FR" altLang="fr-FR" sz="1800" dirty="0">
                <a:ea typeface="ＭＳ Ｐゴシック" pitchFamily="34" charset="-128"/>
              </a:rPr>
              <a:t>Histoire des crises (crise du quartz, années de récession ou de ralentissement…)</a:t>
            </a:r>
          </a:p>
          <a:p>
            <a:pPr eaLnBrk="1" hangingPunct="1">
              <a:buClrTx/>
              <a:buFontTx/>
              <a:buChar char="-"/>
              <a:defRPr/>
            </a:pPr>
            <a:r>
              <a:rPr lang="fr-FR" altLang="fr-FR" sz="1800" dirty="0">
                <a:ea typeface="ＭＳ Ｐゴシック" pitchFamily="34" charset="-128"/>
              </a:rPr>
              <a:t>Condamnation des comportements déviants (conflits, pression sur fournisseurs…)</a:t>
            </a:r>
          </a:p>
          <a:p>
            <a:pPr eaLnBrk="1" hangingPunct="1">
              <a:buClrTx/>
              <a:buFontTx/>
              <a:buChar char="-"/>
              <a:defRPr/>
            </a:pPr>
            <a:endParaRPr lang="fr-FR" altLang="fr-FR" sz="1800" dirty="0">
              <a:ea typeface="ＭＳ Ｐゴシック" pitchFamily="34" charset="-128"/>
            </a:endParaRPr>
          </a:p>
        </p:txBody>
      </p:sp>
      <p:sp>
        <p:nvSpPr>
          <p:cNvPr id="6147" name="Title 1">
            <a:extLst>
              <a:ext uri="{FF2B5EF4-FFF2-40B4-BE49-F238E27FC236}">
                <a16:creationId xmlns:a16="http://schemas.microsoft.com/office/drawing/2014/main" id="{8CD0A956-AA10-D854-ABFD-790DBA59153D}"/>
              </a:ext>
            </a:extLst>
          </p:cNvPr>
          <p:cNvSpPr txBox="1">
            <a:spLocks/>
          </p:cNvSpPr>
          <p:nvPr/>
        </p:nvSpPr>
        <p:spPr bwMode="auto">
          <a:xfrm>
            <a:off x="323850" y="331788"/>
            <a:ext cx="82296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185B8D"/>
              </a:buClr>
              <a:buFont typeface="Century Gothic" panose="020B0502020202020204" pitchFamily="34" charset="0"/>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9pPr>
          </a:lstStyle>
          <a:p>
            <a:pPr>
              <a:spcBef>
                <a:spcPct val="0"/>
              </a:spcBef>
              <a:buClrTx/>
              <a:buSzTx/>
              <a:buFontTx/>
              <a:buNone/>
            </a:pPr>
            <a:r>
              <a:rPr lang="fr-CH" altLang="fr-FR" sz="2400" dirty="0"/>
              <a:t>Trois mécanismes de construction de confiance </a:t>
            </a:r>
          </a:p>
          <a:p>
            <a:pPr>
              <a:spcBef>
                <a:spcPct val="0"/>
              </a:spcBef>
              <a:buClrTx/>
              <a:buSzTx/>
              <a:buFontTx/>
              <a:buNone/>
            </a:pPr>
            <a:r>
              <a:rPr lang="fr-CH" altLang="fr-FR" sz="2400" dirty="0"/>
              <a:t>(</a:t>
            </a:r>
            <a:r>
              <a:rPr lang="fr-CH" altLang="fr-FR" sz="2400" dirty="0" err="1"/>
              <a:t>Möllering</a:t>
            </a:r>
            <a:r>
              <a:rPr lang="fr-CH" altLang="fr-FR" sz="2400" dirty="0"/>
              <a:t>, 2006; Mathews, Stokes, 2013) </a:t>
            </a:r>
          </a:p>
        </p:txBody>
      </p:sp>
      <p:sp>
        <p:nvSpPr>
          <p:cNvPr id="3" name="Ellipse 2">
            <a:extLst>
              <a:ext uri="{FF2B5EF4-FFF2-40B4-BE49-F238E27FC236}">
                <a16:creationId xmlns:a16="http://schemas.microsoft.com/office/drawing/2014/main" id="{CB06C732-7BC1-2E4A-2BCD-EADF448BE2F1}"/>
              </a:ext>
            </a:extLst>
          </p:cNvPr>
          <p:cNvSpPr/>
          <p:nvPr/>
        </p:nvSpPr>
        <p:spPr>
          <a:xfrm>
            <a:off x="1043608" y="4221088"/>
            <a:ext cx="2736304" cy="172819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ysClr val="windowText" lastClr="000000"/>
                </a:solidFill>
              </a:rPr>
              <a:t>Rationalité </a:t>
            </a:r>
          </a:p>
        </p:txBody>
      </p:sp>
      <p:sp>
        <p:nvSpPr>
          <p:cNvPr id="6" name="Ellipse 5">
            <a:extLst>
              <a:ext uri="{FF2B5EF4-FFF2-40B4-BE49-F238E27FC236}">
                <a16:creationId xmlns:a16="http://schemas.microsoft.com/office/drawing/2014/main" id="{9E333945-FA3A-707E-C839-15AA76E15FBF}"/>
              </a:ext>
            </a:extLst>
          </p:cNvPr>
          <p:cNvSpPr/>
          <p:nvPr/>
        </p:nvSpPr>
        <p:spPr>
          <a:xfrm>
            <a:off x="3070498" y="3429000"/>
            <a:ext cx="2736304" cy="172819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ysClr val="windowText" lastClr="000000"/>
                </a:solidFill>
              </a:rPr>
              <a:t>Routines institutionnelles </a:t>
            </a:r>
          </a:p>
        </p:txBody>
      </p:sp>
    </p:spTree>
    <p:extLst>
      <p:ext uri="{BB962C8B-B14F-4D97-AF65-F5344CB8AC3E}">
        <p14:creationId xmlns:p14="http://schemas.microsoft.com/office/powerpoint/2010/main" val="34937989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3">
            <a:extLst>
              <a:ext uri="{FF2B5EF4-FFF2-40B4-BE49-F238E27FC236}">
                <a16:creationId xmlns:a16="http://schemas.microsoft.com/office/drawing/2014/main" id="{4951BBE2-9F36-EB9F-40A5-E089086A5C84}"/>
              </a:ext>
            </a:extLst>
          </p:cNvPr>
          <p:cNvSpPr>
            <a:spLocks noChangeArrowheads="1"/>
          </p:cNvSpPr>
          <p:nvPr/>
        </p:nvSpPr>
        <p:spPr bwMode="auto">
          <a:xfrm>
            <a:off x="0" y="1412875"/>
            <a:ext cx="8964613"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accent2"/>
              </a:buClr>
              <a:buSzPct val="80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1pPr>
            <a:lvl2pPr>
              <a:spcBef>
                <a:spcPct val="20000"/>
              </a:spcBef>
              <a:buClr>
                <a:srgbClr val="185B8D"/>
              </a:buClr>
              <a:buFont typeface="Century Gothic" panose="020B0502020202020204" pitchFamily="34" charset="0"/>
              <a:buChar char="^"/>
              <a:defRPr sz="16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Char char="•"/>
              <a:defRPr sz="16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9pPr>
          </a:lstStyle>
          <a:p>
            <a:pPr lvl="1" eaLnBrk="1" hangingPunct="1">
              <a:spcBef>
                <a:spcPct val="0"/>
              </a:spcBef>
              <a:buClrTx/>
              <a:buNone/>
            </a:pPr>
            <a:r>
              <a:rPr lang="fr-CH" altLang="fr-FR" sz="2000" dirty="0"/>
              <a:t>1. Questionnement et méthode de l’étude</a:t>
            </a:r>
          </a:p>
          <a:p>
            <a:pPr lvl="1" eaLnBrk="1" hangingPunct="1">
              <a:spcBef>
                <a:spcPct val="0"/>
              </a:spcBef>
              <a:buClrTx/>
              <a:buFontTx/>
              <a:buNone/>
            </a:pPr>
            <a:endParaRPr lang="fr-CH" altLang="fr-FR" sz="2000" dirty="0"/>
          </a:p>
          <a:p>
            <a:pPr lvl="1" eaLnBrk="1" hangingPunct="1">
              <a:spcBef>
                <a:spcPct val="0"/>
              </a:spcBef>
              <a:buClrTx/>
              <a:buFontTx/>
              <a:buNone/>
            </a:pPr>
            <a:r>
              <a:rPr lang="fr-CH" altLang="fr-FR" sz="2000" dirty="0"/>
              <a:t>2. Quelques définitions</a:t>
            </a:r>
          </a:p>
          <a:p>
            <a:pPr lvl="1" eaLnBrk="1" hangingPunct="1">
              <a:spcBef>
                <a:spcPct val="0"/>
              </a:spcBef>
              <a:buClrTx/>
              <a:buFont typeface="Century Gothic" panose="020B0502020202020204" pitchFamily="34" charset="0"/>
              <a:buNone/>
            </a:pPr>
            <a:endParaRPr lang="fr-CH" altLang="fr-FR" sz="2000" dirty="0"/>
          </a:p>
          <a:p>
            <a:pPr lvl="1" eaLnBrk="1" hangingPunct="1">
              <a:spcBef>
                <a:spcPct val="0"/>
              </a:spcBef>
              <a:buClrTx/>
              <a:buFontTx/>
              <a:buNone/>
            </a:pPr>
            <a:r>
              <a:rPr lang="fr-CH" altLang="fr-FR" sz="2000" dirty="0"/>
              <a:t>3. Les compétences «</a:t>
            </a:r>
            <a:r>
              <a:rPr lang="fr-CH" altLang="fr-FR" sz="2000" dirty="0" err="1"/>
              <a:t>Swiss</a:t>
            </a:r>
            <a:r>
              <a:rPr lang="fr-CH" altLang="fr-FR" sz="2000" dirty="0"/>
              <a:t> Made» de l’horlogerie</a:t>
            </a:r>
          </a:p>
          <a:p>
            <a:pPr lvl="1" eaLnBrk="1" hangingPunct="1">
              <a:spcBef>
                <a:spcPct val="0"/>
              </a:spcBef>
              <a:buClrTx/>
              <a:buFontTx/>
              <a:buNone/>
            </a:pPr>
            <a:endParaRPr lang="fr-CH" altLang="fr-FR" sz="2000" b="1" dirty="0"/>
          </a:p>
          <a:p>
            <a:pPr lvl="1" eaLnBrk="1" hangingPunct="1">
              <a:spcBef>
                <a:spcPct val="0"/>
              </a:spcBef>
              <a:buClrTx/>
              <a:buFontTx/>
              <a:buNone/>
            </a:pPr>
            <a:r>
              <a:rPr lang="fr-CH" altLang="fr-FR" sz="2000" dirty="0"/>
              <a:t>4. Trois mécanismes de production de confiance</a:t>
            </a:r>
          </a:p>
          <a:p>
            <a:pPr lvl="1" eaLnBrk="1" hangingPunct="1">
              <a:spcBef>
                <a:spcPct val="0"/>
              </a:spcBef>
              <a:buClrTx/>
              <a:buFontTx/>
              <a:buNone/>
            </a:pPr>
            <a:endParaRPr lang="fr-CH" altLang="fr-FR" sz="2000" dirty="0"/>
          </a:p>
          <a:p>
            <a:pPr lvl="1" eaLnBrk="1" hangingPunct="1">
              <a:spcBef>
                <a:spcPct val="0"/>
              </a:spcBef>
              <a:buClrTx/>
              <a:buFontTx/>
              <a:buNone/>
            </a:pPr>
            <a:r>
              <a:rPr lang="fr-CH" altLang="fr-FR" sz="2000" b="1" dirty="0"/>
              <a:t>5. Les challenges territoriaux du secteur horloger </a:t>
            </a:r>
          </a:p>
          <a:p>
            <a:pPr lvl="1" eaLnBrk="1" hangingPunct="1">
              <a:spcBef>
                <a:spcPct val="0"/>
              </a:spcBef>
              <a:buClrTx/>
              <a:buFont typeface="Century Gothic" panose="020B0502020202020204" pitchFamily="34" charset="0"/>
              <a:buNone/>
            </a:pPr>
            <a:endParaRPr lang="fr-CH" altLang="fr-FR" sz="2000" dirty="0"/>
          </a:p>
          <a:p>
            <a:pPr lvl="1" eaLnBrk="1" hangingPunct="1">
              <a:spcBef>
                <a:spcPct val="0"/>
              </a:spcBef>
              <a:buClrTx/>
              <a:buFontTx/>
              <a:buNone/>
            </a:pPr>
            <a:r>
              <a:rPr lang="fr-CH" altLang="fr-FR" sz="2000" dirty="0"/>
              <a:t>6. Discussion</a:t>
            </a:r>
          </a:p>
          <a:p>
            <a:pPr lvl="1" eaLnBrk="1" hangingPunct="1">
              <a:spcBef>
                <a:spcPct val="0"/>
              </a:spcBef>
              <a:buClrTx/>
              <a:buFontTx/>
              <a:buNone/>
            </a:pPr>
            <a:endParaRPr lang="fr-CH" altLang="fr-FR" sz="2000" dirty="0"/>
          </a:p>
          <a:p>
            <a:pPr lvl="1" eaLnBrk="1" hangingPunct="1">
              <a:spcBef>
                <a:spcPct val="0"/>
              </a:spcBef>
              <a:buClrTx/>
              <a:buFontTx/>
              <a:buNone/>
            </a:pPr>
            <a:endParaRPr lang="fr-CH" altLang="fr-FR" sz="2000" b="1" dirty="0"/>
          </a:p>
        </p:txBody>
      </p:sp>
      <p:sp>
        <p:nvSpPr>
          <p:cNvPr id="8194" name="Titre 1">
            <a:extLst>
              <a:ext uri="{FF2B5EF4-FFF2-40B4-BE49-F238E27FC236}">
                <a16:creationId xmlns:a16="http://schemas.microsoft.com/office/drawing/2014/main" id="{B12C5FC6-A9F7-DC13-018A-6E7F1E867996}"/>
              </a:ext>
            </a:extLst>
          </p:cNvPr>
          <p:cNvSpPr>
            <a:spLocks noGrp="1" noChangeArrowheads="1"/>
          </p:cNvSpPr>
          <p:nvPr>
            <p:ph type="title"/>
          </p:nvPr>
        </p:nvSpPr>
        <p:spPr>
          <a:xfrm>
            <a:off x="250825" y="620713"/>
            <a:ext cx="8229600" cy="503237"/>
          </a:xfrm>
        </p:spPr>
        <p:txBody>
          <a:bodyPr/>
          <a:lstStyle/>
          <a:p>
            <a:r>
              <a:rPr lang="fr-FR" altLang="fr-FR" dirty="0">
                <a:ea typeface="ＭＳ Ｐゴシック" panose="020B0600070205080204" pitchFamily="34" charset="-128"/>
              </a:rPr>
              <a:t>Structure de la présentation</a:t>
            </a:r>
          </a:p>
        </p:txBody>
      </p:sp>
    </p:spTree>
    <p:extLst>
      <p:ext uri="{BB962C8B-B14F-4D97-AF65-F5344CB8AC3E}">
        <p14:creationId xmlns:p14="http://schemas.microsoft.com/office/powerpoint/2010/main" val="15589772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9594C13D-BA3A-B4C8-7471-9E6EEB3F6701}"/>
              </a:ext>
            </a:extLst>
          </p:cNvPr>
          <p:cNvSpPr txBox="1">
            <a:spLocks/>
          </p:cNvSpPr>
          <p:nvPr/>
        </p:nvSpPr>
        <p:spPr bwMode="auto">
          <a:xfrm>
            <a:off x="323850" y="336550"/>
            <a:ext cx="8640763"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185B8D"/>
              </a:buClr>
              <a:buFont typeface="Century Gothic" panose="020B0502020202020204" pitchFamily="34" charset="0"/>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9pPr>
          </a:lstStyle>
          <a:p>
            <a:pPr>
              <a:buFont typeface="Wingdings" pitchFamily="2" charset="2"/>
              <a:buNone/>
            </a:pPr>
            <a:r>
              <a:rPr lang="fr-FR" altLang="fr-FR" sz="2400" dirty="0"/>
              <a:t>Challenges de la gestion  territoriale des compétences</a:t>
            </a:r>
          </a:p>
        </p:txBody>
      </p:sp>
      <p:sp>
        <p:nvSpPr>
          <p:cNvPr id="26627" name="Rectangle 3">
            <a:extLst>
              <a:ext uri="{FF2B5EF4-FFF2-40B4-BE49-F238E27FC236}">
                <a16:creationId xmlns:a16="http://schemas.microsoft.com/office/drawing/2014/main" id="{A365B52E-CBAB-25E2-F005-8CC716056E0F}"/>
              </a:ext>
            </a:extLst>
          </p:cNvPr>
          <p:cNvSpPr txBox="1">
            <a:spLocks noChangeArrowheads="1"/>
          </p:cNvSpPr>
          <p:nvPr/>
        </p:nvSpPr>
        <p:spPr bwMode="auto">
          <a:xfrm>
            <a:off x="323850" y="620713"/>
            <a:ext cx="8208963"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185B8D"/>
              </a:buClr>
              <a:buFont typeface="Century Gothic" panose="020B0502020202020204" pitchFamily="34" charset="0"/>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9pPr>
          </a:lstStyle>
          <a:p>
            <a:pPr>
              <a:buClrTx/>
              <a:buFont typeface="Wingdings" pitchFamily="2" charset="2"/>
              <a:buNone/>
            </a:pPr>
            <a:endParaRPr lang="fr-CH" altLang="fr-FR" sz="2000" b="0" dirty="0">
              <a:solidFill>
                <a:srgbClr val="12446A"/>
              </a:solidFill>
            </a:endParaRPr>
          </a:p>
          <a:p>
            <a:pPr>
              <a:buClrTx/>
              <a:buFont typeface="Wingdings" pitchFamily="2" charset="2"/>
              <a:buNone/>
            </a:pPr>
            <a:endParaRPr lang="fr-CH" altLang="fr-FR" sz="1800" b="0" dirty="0">
              <a:solidFill>
                <a:srgbClr val="12446A"/>
              </a:solidFill>
            </a:endParaRPr>
          </a:p>
          <a:p>
            <a:pPr>
              <a:lnSpc>
                <a:spcPct val="150000"/>
              </a:lnSpc>
              <a:buClrTx/>
              <a:buFont typeface="Wingdings" pitchFamily="2" charset="2"/>
              <a:buNone/>
            </a:pPr>
            <a:r>
              <a:rPr lang="fr-CH" altLang="fr-FR" sz="1800" b="0" dirty="0"/>
              <a:t>1. Les mutations technologiques de la production </a:t>
            </a:r>
          </a:p>
          <a:p>
            <a:pPr>
              <a:lnSpc>
                <a:spcPct val="150000"/>
              </a:lnSpc>
              <a:buClrTx/>
              <a:buFont typeface="Wingdings" pitchFamily="2" charset="2"/>
              <a:buNone/>
            </a:pPr>
            <a:r>
              <a:rPr lang="fr-CH" altLang="fr-FR" sz="1800" b="0" dirty="0"/>
              <a:t>2. Les innovations révolutionnaires du produit </a:t>
            </a:r>
          </a:p>
          <a:p>
            <a:pPr>
              <a:lnSpc>
                <a:spcPct val="150000"/>
              </a:lnSpc>
              <a:buClrTx/>
              <a:buFont typeface="Wingdings" pitchFamily="2" charset="2"/>
              <a:buNone/>
            </a:pPr>
            <a:r>
              <a:rPr lang="fr-CH" altLang="fr-FR" sz="1800" b="0" dirty="0"/>
              <a:t>3. Définitions plurielles de la «qualité»</a:t>
            </a:r>
          </a:p>
          <a:p>
            <a:pPr>
              <a:lnSpc>
                <a:spcPct val="150000"/>
              </a:lnSpc>
              <a:buClrTx/>
              <a:buFont typeface="Wingdings" pitchFamily="2" charset="2"/>
              <a:buNone/>
            </a:pPr>
            <a:r>
              <a:rPr lang="fr-CH" altLang="fr-FR" sz="1800" b="0" dirty="0"/>
              <a:t>4. La culture coopérative menacée</a:t>
            </a:r>
          </a:p>
          <a:p>
            <a:pPr>
              <a:lnSpc>
                <a:spcPct val="150000"/>
              </a:lnSpc>
              <a:buClrTx/>
              <a:buFont typeface="Wingdings" pitchFamily="2" charset="2"/>
              <a:buNone/>
            </a:pPr>
            <a:r>
              <a:rPr lang="fr-CH" altLang="fr-FR" sz="1800" b="0" dirty="0"/>
              <a:t>5. La frontière franco-suisse</a:t>
            </a:r>
          </a:p>
          <a:p>
            <a:pPr>
              <a:lnSpc>
                <a:spcPct val="150000"/>
              </a:lnSpc>
              <a:buClrTx/>
              <a:buFont typeface="Wingdings" pitchFamily="2" charset="2"/>
              <a:buNone/>
            </a:pPr>
            <a:r>
              <a:rPr lang="fr-CH" altLang="fr-FR" sz="1800" b="0" dirty="0"/>
              <a:t>6. Un pilotage territorial morcelé</a:t>
            </a:r>
          </a:p>
          <a:p>
            <a:pPr>
              <a:buClrTx/>
              <a:buFont typeface="Wingdings" pitchFamily="2" charset="2"/>
              <a:buNone/>
            </a:pPr>
            <a:endParaRPr lang="fr-CH" altLang="fr-FR" sz="2000" dirty="0">
              <a:solidFill>
                <a:schemeClr val="accent2"/>
              </a:solidFill>
            </a:endParaRPr>
          </a:p>
          <a:p>
            <a:pPr>
              <a:buClrTx/>
              <a:buFont typeface="Wingdings" pitchFamily="2" charset="2"/>
              <a:buNone/>
            </a:pPr>
            <a:endParaRPr lang="fr-CH" altLang="fr-FR" sz="2000" dirty="0">
              <a:solidFill>
                <a:schemeClr val="accent2"/>
              </a:solidFill>
            </a:endParaRPr>
          </a:p>
          <a:p>
            <a:pPr>
              <a:buClrTx/>
              <a:buFont typeface="Wingdings" pitchFamily="2" charset="2"/>
              <a:buNone/>
            </a:pPr>
            <a:endParaRPr lang="fr-CH" altLang="fr-FR" sz="2000" dirty="0">
              <a:solidFill>
                <a:schemeClr val="accent2"/>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3">
            <a:extLst>
              <a:ext uri="{FF2B5EF4-FFF2-40B4-BE49-F238E27FC236}">
                <a16:creationId xmlns:a16="http://schemas.microsoft.com/office/drawing/2014/main" id="{4951BBE2-9F36-EB9F-40A5-E089086A5C84}"/>
              </a:ext>
            </a:extLst>
          </p:cNvPr>
          <p:cNvSpPr>
            <a:spLocks noChangeArrowheads="1"/>
          </p:cNvSpPr>
          <p:nvPr/>
        </p:nvSpPr>
        <p:spPr bwMode="auto">
          <a:xfrm>
            <a:off x="0" y="1412875"/>
            <a:ext cx="8964613"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chemeClr val="accent2"/>
              </a:buClr>
              <a:buSzPct val="80000"/>
              <a:buFont typeface="Wingdings" pitchFamily="2" charset="2"/>
              <a:buChar char="n"/>
              <a:defRPr sz="2000">
                <a:solidFill>
                  <a:schemeClr val="tx1"/>
                </a:solidFill>
                <a:latin typeface="Arial" panose="020B0604020202020204" pitchFamily="34" charset="0"/>
                <a:ea typeface="ＭＳ Ｐゴシック" panose="020B0600070205080204" pitchFamily="34" charset="-128"/>
              </a:defRPr>
            </a:lvl1pPr>
            <a:lvl2pPr>
              <a:spcBef>
                <a:spcPct val="20000"/>
              </a:spcBef>
              <a:buClr>
                <a:srgbClr val="185B8D"/>
              </a:buClr>
              <a:buFont typeface="Century Gothic" panose="020B0502020202020204" pitchFamily="34" charset="0"/>
              <a:buChar char="^"/>
              <a:defRPr sz="16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Char char="•"/>
              <a:defRPr sz="16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9pPr>
          </a:lstStyle>
          <a:p>
            <a:pPr lvl="1" eaLnBrk="1" hangingPunct="1">
              <a:spcBef>
                <a:spcPct val="0"/>
              </a:spcBef>
              <a:buClrTx/>
              <a:buNone/>
            </a:pPr>
            <a:r>
              <a:rPr lang="fr-CH" altLang="fr-FR" sz="2000" dirty="0"/>
              <a:t>1. Questionnement et méthode de l’étude</a:t>
            </a:r>
          </a:p>
          <a:p>
            <a:pPr lvl="1" eaLnBrk="1" hangingPunct="1">
              <a:spcBef>
                <a:spcPct val="0"/>
              </a:spcBef>
              <a:buClrTx/>
              <a:buFontTx/>
              <a:buNone/>
            </a:pPr>
            <a:endParaRPr lang="fr-CH" altLang="fr-FR" sz="2000" dirty="0"/>
          </a:p>
          <a:p>
            <a:pPr lvl="1" eaLnBrk="1" hangingPunct="1">
              <a:spcBef>
                <a:spcPct val="0"/>
              </a:spcBef>
              <a:buClrTx/>
              <a:buFontTx/>
              <a:buNone/>
            </a:pPr>
            <a:r>
              <a:rPr lang="fr-CH" altLang="fr-FR" sz="2000" dirty="0"/>
              <a:t>2. Quelques définitions</a:t>
            </a:r>
          </a:p>
          <a:p>
            <a:pPr lvl="1" eaLnBrk="1" hangingPunct="1">
              <a:spcBef>
                <a:spcPct val="0"/>
              </a:spcBef>
              <a:buClrTx/>
              <a:buFont typeface="Century Gothic" panose="020B0502020202020204" pitchFamily="34" charset="0"/>
              <a:buNone/>
            </a:pPr>
            <a:endParaRPr lang="fr-CH" altLang="fr-FR" sz="2000" dirty="0"/>
          </a:p>
          <a:p>
            <a:pPr lvl="1" eaLnBrk="1" hangingPunct="1">
              <a:spcBef>
                <a:spcPct val="0"/>
              </a:spcBef>
              <a:buClrTx/>
              <a:buFontTx/>
              <a:buNone/>
            </a:pPr>
            <a:r>
              <a:rPr lang="fr-CH" altLang="fr-FR" sz="2000" dirty="0"/>
              <a:t>3. Les compétences «</a:t>
            </a:r>
            <a:r>
              <a:rPr lang="fr-CH" altLang="fr-FR" sz="2000" dirty="0" err="1"/>
              <a:t>Swiss</a:t>
            </a:r>
            <a:r>
              <a:rPr lang="fr-CH" altLang="fr-FR" sz="2000" dirty="0"/>
              <a:t> Made» de l’horlogerie</a:t>
            </a:r>
          </a:p>
          <a:p>
            <a:pPr lvl="1" eaLnBrk="1" hangingPunct="1">
              <a:spcBef>
                <a:spcPct val="0"/>
              </a:spcBef>
              <a:buClrTx/>
              <a:buFontTx/>
              <a:buNone/>
            </a:pPr>
            <a:endParaRPr lang="fr-CH" altLang="fr-FR" sz="2000" b="1" dirty="0"/>
          </a:p>
          <a:p>
            <a:pPr lvl="1" eaLnBrk="1" hangingPunct="1">
              <a:spcBef>
                <a:spcPct val="0"/>
              </a:spcBef>
              <a:buClrTx/>
              <a:buFontTx/>
              <a:buNone/>
            </a:pPr>
            <a:r>
              <a:rPr lang="fr-CH" altLang="fr-FR" sz="2000" dirty="0"/>
              <a:t>4. Trois mécanismes de production de confiance</a:t>
            </a:r>
          </a:p>
          <a:p>
            <a:pPr lvl="1" eaLnBrk="1" hangingPunct="1">
              <a:spcBef>
                <a:spcPct val="0"/>
              </a:spcBef>
              <a:buClrTx/>
              <a:buFontTx/>
              <a:buNone/>
            </a:pPr>
            <a:endParaRPr lang="fr-CH" altLang="fr-FR" sz="2000" dirty="0"/>
          </a:p>
          <a:p>
            <a:pPr lvl="1" eaLnBrk="1" hangingPunct="1">
              <a:spcBef>
                <a:spcPct val="0"/>
              </a:spcBef>
              <a:buClrTx/>
              <a:buFontTx/>
              <a:buNone/>
            </a:pPr>
            <a:r>
              <a:rPr lang="fr-CH" altLang="fr-FR" sz="2000" dirty="0"/>
              <a:t>5. Les challenges territoriaux du secteur horloger </a:t>
            </a:r>
          </a:p>
          <a:p>
            <a:pPr lvl="1" eaLnBrk="1" hangingPunct="1">
              <a:spcBef>
                <a:spcPct val="0"/>
              </a:spcBef>
              <a:buClrTx/>
              <a:buFont typeface="Century Gothic" panose="020B0502020202020204" pitchFamily="34" charset="0"/>
              <a:buNone/>
            </a:pPr>
            <a:endParaRPr lang="fr-CH" altLang="fr-FR" sz="2000" b="1" dirty="0"/>
          </a:p>
          <a:p>
            <a:pPr lvl="1" eaLnBrk="1" hangingPunct="1">
              <a:spcBef>
                <a:spcPct val="0"/>
              </a:spcBef>
              <a:buClrTx/>
              <a:buFontTx/>
              <a:buNone/>
            </a:pPr>
            <a:r>
              <a:rPr lang="fr-CH" altLang="fr-FR" sz="2000" b="1" dirty="0"/>
              <a:t>6. Discussion</a:t>
            </a:r>
          </a:p>
          <a:p>
            <a:pPr lvl="1" eaLnBrk="1" hangingPunct="1">
              <a:spcBef>
                <a:spcPct val="0"/>
              </a:spcBef>
              <a:buClrTx/>
              <a:buFontTx/>
              <a:buNone/>
            </a:pPr>
            <a:endParaRPr lang="fr-CH" altLang="fr-FR" sz="2000" dirty="0"/>
          </a:p>
          <a:p>
            <a:pPr lvl="1" eaLnBrk="1" hangingPunct="1">
              <a:spcBef>
                <a:spcPct val="0"/>
              </a:spcBef>
              <a:buClrTx/>
              <a:buFontTx/>
              <a:buNone/>
            </a:pPr>
            <a:endParaRPr lang="fr-CH" altLang="fr-FR" sz="2000" b="1" dirty="0"/>
          </a:p>
        </p:txBody>
      </p:sp>
      <p:sp>
        <p:nvSpPr>
          <p:cNvPr id="8194" name="Titre 1">
            <a:extLst>
              <a:ext uri="{FF2B5EF4-FFF2-40B4-BE49-F238E27FC236}">
                <a16:creationId xmlns:a16="http://schemas.microsoft.com/office/drawing/2014/main" id="{B12C5FC6-A9F7-DC13-018A-6E7F1E867996}"/>
              </a:ext>
            </a:extLst>
          </p:cNvPr>
          <p:cNvSpPr>
            <a:spLocks noGrp="1" noChangeArrowheads="1"/>
          </p:cNvSpPr>
          <p:nvPr>
            <p:ph type="title"/>
          </p:nvPr>
        </p:nvSpPr>
        <p:spPr>
          <a:xfrm>
            <a:off x="250825" y="620713"/>
            <a:ext cx="8229600" cy="503237"/>
          </a:xfrm>
        </p:spPr>
        <p:txBody>
          <a:bodyPr/>
          <a:lstStyle/>
          <a:p>
            <a:r>
              <a:rPr lang="fr-FR" altLang="fr-FR" dirty="0">
                <a:ea typeface="ＭＳ Ｐゴシック" panose="020B0600070205080204" pitchFamily="34" charset="-128"/>
              </a:rPr>
              <a:t>Structure de la présentation</a:t>
            </a:r>
          </a:p>
        </p:txBody>
      </p:sp>
    </p:spTree>
    <p:extLst>
      <p:ext uri="{BB962C8B-B14F-4D97-AF65-F5344CB8AC3E}">
        <p14:creationId xmlns:p14="http://schemas.microsoft.com/office/powerpoint/2010/main" val="80586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a16="http://schemas.microsoft.com/office/drawing/2014/main" id="{00D17652-17A1-E88A-6B51-FE114835E9F2}"/>
              </a:ext>
            </a:extLst>
          </p:cNvPr>
          <p:cNvSpPr>
            <a:spLocks noGrp="1" noChangeArrowheads="1"/>
          </p:cNvSpPr>
          <p:nvPr>
            <p:ph type="body" idx="1"/>
          </p:nvPr>
        </p:nvSpPr>
        <p:spPr>
          <a:xfrm>
            <a:off x="396875" y="682625"/>
            <a:ext cx="8351838" cy="5410200"/>
          </a:xfrm>
        </p:spPr>
        <p:txBody>
          <a:bodyPr/>
          <a:lstStyle/>
          <a:p>
            <a:pPr marL="0" indent="0" eaLnBrk="1" hangingPunct="1">
              <a:buFont typeface="Wingdings" pitchFamily="2" charset="2"/>
              <a:buNone/>
              <a:defRPr/>
            </a:pPr>
            <a:endParaRPr lang="fr-FR" altLang="fr-FR" sz="1800" dirty="0">
              <a:solidFill>
                <a:srgbClr val="12446A"/>
              </a:solidFill>
              <a:ea typeface="ＭＳ Ｐゴシック" pitchFamily="34" charset="-128"/>
            </a:endParaRPr>
          </a:p>
          <a:p>
            <a:pPr eaLnBrk="1" hangingPunct="1">
              <a:buClrTx/>
              <a:buFontTx/>
              <a:buChar char="-"/>
              <a:defRPr/>
            </a:pPr>
            <a:r>
              <a:rPr lang="fr-FR" altLang="fr-FR" sz="1800" dirty="0">
                <a:ea typeface="ＭＳ Ｐゴシック" pitchFamily="34" charset="-128"/>
              </a:rPr>
              <a:t>Etude empirique datant d’avant le Covid dans une période de succès. Lancement 2016 année charnière et année de préparation de la directive </a:t>
            </a:r>
            <a:r>
              <a:rPr lang="fr-FR" altLang="fr-FR" sz="1800" b="1" dirty="0" err="1">
                <a:ea typeface="ＭＳ Ｐゴシック" pitchFamily="34" charset="-128"/>
              </a:rPr>
              <a:t>Swissness</a:t>
            </a:r>
            <a:r>
              <a:rPr lang="fr-FR" altLang="fr-FR" sz="1800" dirty="0">
                <a:ea typeface="ＭＳ Ｐゴシック" pitchFamily="34" charset="-128"/>
              </a:rPr>
              <a:t>/ »</a:t>
            </a:r>
            <a:r>
              <a:rPr lang="fr-FR" altLang="fr-FR" sz="1800" dirty="0" err="1">
                <a:ea typeface="ＭＳ Ｐゴシック" pitchFamily="34" charset="-128"/>
              </a:rPr>
              <a:t>Swiss</a:t>
            </a:r>
            <a:r>
              <a:rPr lang="fr-FR" altLang="fr-FR" sz="1800" dirty="0">
                <a:ea typeface="ＭＳ Ｐゴシック" pitchFamily="34" charset="-128"/>
              </a:rPr>
              <a:t> made » de 2017, bouclée en 2018. </a:t>
            </a:r>
          </a:p>
          <a:p>
            <a:pPr eaLnBrk="1" hangingPunct="1">
              <a:buClrTx/>
              <a:buFontTx/>
              <a:buChar char="-"/>
              <a:defRPr/>
            </a:pPr>
            <a:endParaRPr lang="fr-FR" altLang="fr-FR" sz="1800" dirty="0">
              <a:ea typeface="ＭＳ Ｐゴシック" pitchFamily="34" charset="-128"/>
            </a:endParaRPr>
          </a:p>
          <a:p>
            <a:pPr eaLnBrk="1" hangingPunct="1">
              <a:buClrTx/>
              <a:buFontTx/>
              <a:buChar char="-"/>
              <a:defRPr/>
            </a:pPr>
            <a:r>
              <a:rPr lang="fr-FR" altLang="fr-FR" sz="1800" dirty="0">
                <a:ea typeface="ＭＳ Ｐゴシック" pitchFamily="34" charset="-128"/>
              </a:rPr>
              <a:t>Que signifie la notion </a:t>
            </a:r>
            <a:r>
              <a:rPr lang="fr-FR" altLang="fr-FR" sz="1800" b="1" dirty="0">
                <a:ea typeface="ＭＳ Ｐゴシック" pitchFamily="34" charset="-128"/>
              </a:rPr>
              <a:t>« </a:t>
            </a:r>
            <a:r>
              <a:rPr lang="fr-FR" altLang="fr-FR" sz="1800" b="1" dirty="0" err="1">
                <a:ea typeface="ＭＳ Ｐゴシック" pitchFamily="34" charset="-128"/>
              </a:rPr>
              <a:t>Swiss</a:t>
            </a:r>
            <a:r>
              <a:rPr lang="fr-FR" altLang="fr-FR" sz="1800" b="1" dirty="0">
                <a:ea typeface="ＭＳ Ｐゴシック" pitchFamily="34" charset="-128"/>
              </a:rPr>
              <a:t> made » </a:t>
            </a:r>
            <a:r>
              <a:rPr lang="fr-FR" altLang="fr-FR" sz="1800" dirty="0">
                <a:ea typeface="ＭＳ Ｐゴシック" pitchFamily="34" charset="-128"/>
              </a:rPr>
              <a:t>? Au-delà du territoire, quelles sont les caractéristiques qui donnent une identité suisse et une valeur particulière au travail « </a:t>
            </a:r>
            <a:r>
              <a:rPr lang="fr-FR" altLang="fr-FR" sz="1800" dirty="0" err="1">
                <a:ea typeface="ＭＳ Ｐゴシック" pitchFamily="34" charset="-128"/>
              </a:rPr>
              <a:t>Swiss</a:t>
            </a:r>
            <a:r>
              <a:rPr lang="fr-FR" altLang="fr-FR" sz="1800" dirty="0">
                <a:ea typeface="ＭＳ Ｐゴシック" pitchFamily="34" charset="-128"/>
              </a:rPr>
              <a:t> made » ?  </a:t>
            </a:r>
          </a:p>
          <a:p>
            <a:pPr marL="0" indent="0" eaLnBrk="1" hangingPunct="1">
              <a:buClrTx/>
              <a:buFont typeface="Wingdings" pitchFamily="2" charset="2"/>
              <a:buNone/>
              <a:defRPr/>
            </a:pPr>
            <a:endParaRPr lang="fr-FR" altLang="fr-FR" sz="1800" dirty="0">
              <a:ea typeface="ＭＳ Ｐゴシック" pitchFamily="34" charset="-128"/>
            </a:endParaRPr>
          </a:p>
          <a:p>
            <a:pPr eaLnBrk="1" hangingPunct="1">
              <a:buClrTx/>
              <a:buFontTx/>
              <a:buChar char="-"/>
              <a:defRPr/>
            </a:pPr>
            <a:r>
              <a:rPr lang="fr-FR" altLang="fr-FR" sz="1800" dirty="0">
                <a:ea typeface="ＭＳ Ｐゴシック" pitchFamily="34" charset="-128"/>
              </a:rPr>
              <a:t>Comprendre les </a:t>
            </a:r>
            <a:r>
              <a:rPr lang="fr-FR" altLang="fr-FR" sz="1800" b="1" dirty="0">
                <a:ea typeface="ＭＳ Ｐゴシック" pitchFamily="34" charset="-128"/>
              </a:rPr>
              <a:t>mécanismes suisses de la confiance dans la gestion des compétences (individuelles, collectives, stratégiques et territoriale ) du secteur horloger</a:t>
            </a:r>
          </a:p>
          <a:p>
            <a:pPr marL="0" indent="0" eaLnBrk="1" hangingPunct="1">
              <a:buClrTx/>
              <a:buFont typeface="Wingdings" pitchFamily="2" charset="2"/>
              <a:buNone/>
              <a:defRPr/>
            </a:pPr>
            <a:endParaRPr lang="fr-FR" altLang="fr-FR" sz="1800" dirty="0">
              <a:ea typeface="ＭＳ Ｐゴシック" pitchFamily="34" charset="-128"/>
            </a:endParaRPr>
          </a:p>
          <a:p>
            <a:pPr eaLnBrk="1" hangingPunct="1">
              <a:buClrTx/>
              <a:buFontTx/>
              <a:buChar char="-"/>
              <a:defRPr/>
            </a:pPr>
            <a:r>
              <a:rPr lang="fr-FR" altLang="fr-FR" sz="1800" dirty="0">
                <a:ea typeface="ＭＳ Ｐゴシック" pitchFamily="34" charset="-128"/>
              </a:rPr>
              <a:t>Identifier les </a:t>
            </a:r>
            <a:r>
              <a:rPr lang="fr-FR" altLang="fr-FR" sz="1800" b="1" dirty="0">
                <a:ea typeface="ＭＳ Ｐゴシック" pitchFamily="34" charset="-128"/>
              </a:rPr>
              <a:t>challenges</a:t>
            </a:r>
            <a:r>
              <a:rPr lang="fr-FR" altLang="fr-FR" sz="1800" dirty="0">
                <a:ea typeface="ＭＳ Ｐゴシック" pitchFamily="34" charset="-128"/>
              </a:rPr>
              <a:t> (RH) collectifs et territoriaux (</a:t>
            </a:r>
            <a:r>
              <a:rPr lang="fr-FR" altLang="fr-FR" sz="1800" dirty="0" err="1">
                <a:ea typeface="ＭＳ Ｐゴシック" pitchFamily="34" charset="-128"/>
              </a:rPr>
              <a:t>Defélix</a:t>
            </a:r>
            <a:r>
              <a:rPr lang="fr-FR" altLang="fr-FR" sz="1800" dirty="0">
                <a:ea typeface="ＭＳ Ｐゴシック" pitchFamily="34" charset="-128"/>
              </a:rPr>
              <a:t> et al., 2014; </a:t>
            </a:r>
            <a:r>
              <a:rPr lang="fr-FR" altLang="fr-FR" sz="1800" dirty="0" err="1">
                <a:ea typeface="ＭＳ Ｐゴシック" pitchFamily="34" charset="-128"/>
              </a:rPr>
              <a:t>Mazzili</a:t>
            </a:r>
            <a:r>
              <a:rPr lang="fr-FR" altLang="fr-FR" sz="1800" dirty="0">
                <a:ea typeface="ＭＳ Ｐゴシック" pitchFamily="34" charset="-128"/>
              </a:rPr>
              <a:t>, 2015) si l’on souhaite préserver cette valeur « </a:t>
            </a:r>
            <a:r>
              <a:rPr lang="fr-FR" altLang="fr-FR" sz="1800" dirty="0" err="1">
                <a:ea typeface="ＭＳ Ｐゴシック" pitchFamily="34" charset="-128"/>
              </a:rPr>
              <a:t>Swiss</a:t>
            </a:r>
            <a:r>
              <a:rPr lang="fr-FR" altLang="fr-FR" sz="1800" dirty="0">
                <a:ea typeface="ＭＳ Ｐゴシック" pitchFamily="34" charset="-128"/>
              </a:rPr>
              <a:t> made »</a:t>
            </a:r>
          </a:p>
        </p:txBody>
      </p:sp>
      <p:sp>
        <p:nvSpPr>
          <p:cNvPr id="6147" name="Title 1">
            <a:extLst>
              <a:ext uri="{FF2B5EF4-FFF2-40B4-BE49-F238E27FC236}">
                <a16:creationId xmlns:a16="http://schemas.microsoft.com/office/drawing/2014/main" id="{8CD0A956-AA10-D854-ABFD-790DBA59153D}"/>
              </a:ext>
            </a:extLst>
          </p:cNvPr>
          <p:cNvSpPr txBox="1">
            <a:spLocks/>
          </p:cNvSpPr>
          <p:nvPr/>
        </p:nvSpPr>
        <p:spPr bwMode="auto">
          <a:xfrm>
            <a:off x="323850" y="331788"/>
            <a:ext cx="82296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185B8D"/>
              </a:buClr>
              <a:buFont typeface="Century Gothic" panose="020B0502020202020204" pitchFamily="34" charset="0"/>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9pPr>
          </a:lstStyle>
          <a:p>
            <a:pPr>
              <a:spcBef>
                <a:spcPct val="0"/>
              </a:spcBef>
              <a:buClrTx/>
              <a:buSzTx/>
              <a:buFontTx/>
              <a:buNone/>
            </a:pPr>
            <a:r>
              <a:rPr lang="fr-CH" altLang="fr-FR" sz="2400" dirty="0"/>
              <a:t>Questionnement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a16="http://schemas.microsoft.com/office/drawing/2014/main" id="{00D17652-17A1-E88A-6B51-FE114835E9F2}"/>
              </a:ext>
            </a:extLst>
          </p:cNvPr>
          <p:cNvSpPr>
            <a:spLocks noGrp="1" noChangeArrowheads="1"/>
          </p:cNvSpPr>
          <p:nvPr>
            <p:ph type="body" idx="1"/>
          </p:nvPr>
        </p:nvSpPr>
        <p:spPr>
          <a:xfrm>
            <a:off x="396875" y="682625"/>
            <a:ext cx="8351838" cy="5410200"/>
          </a:xfrm>
        </p:spPr>
        <p:txBody>
          <a:bodyPr/>
          <a:lstStyle/>
          <a:p>
            <a:pPr marL="0" indent="0" eaLnBrk="1" hangingPunct="1">
              <a:buFont typeface="Wingdings" pitchFamily="2" charset="2"/>
              <a:buNone/>
              <a:defRPr/>
            </a:pPr>
            <a:endParaRPr lang="fr-FR" altLang="fr-FR" sz="1800" dirty="0">
              <a:solidFill>
                <a:srgbClr val="12446A"/>
              </a:solidFill>
              <a:ea typeface="ＭＳ Ｐゴシック" pitchFamily="34" charset="-128"/>
            </a:endParaRPr>
          </a:p>
          <a:p>
            <a:pPr marL="0" indent="0" eaLnBrk="1" hangingPunct="1">
              <a:buFont typeface="Wingdings" pitchFamily="2" charset="2"/>
              <a:buNone/>
              <a:defRPr/>
            </a:pPr>
            <a:endParaRPr lang="fr-FR" altLang="fr-FR" sz="1800" dirty="0">
              <a:solidFill>
                <a:srgbClr val="12446A"/>
              </a:solidFill>
              <a:ea typeface="ＭＳ Ｐゴシック" pitchFamily="34" charset="-128"/>
            </a:endParaRPr>
          </a:p>
          <a:p>
            <a:pPr eaLnBrk="1" hangingPunct="1">
              <a:buClrTx/>
              <a:buFontTx/>
              <a:buChar char="-"/>
              <a:defRPr/>
            </a:pPr>
            <a:r>
              <a:rPr lang="fr-FR" altLang="fr-FR" sz="1800" dirty="0">
                <a:ea typeface="ＭＳ Ｐゴシック" pitchFamily="34" charset="-128"/>
              </a:rPr>
              <a:t>Un objet d’étude GRH – la gestion des compétences</a:t>
            </a:r>
          </a:p>
          <a:p>
            <a:pPr eaLnBrk="1" hangingPunct="1">
              <a:buClrTx/>
              <a:buFontTx/>
              <a:buChar char="-"/>
              <a:defRPr/>
            </a:pPr>
            <a:endParaRPr lang="fr-FR" altLang="fr-FR" sz="1800" dirty="0">
              <a:ea typeface="ＭＳ Ｐゴシック" pitchFamily="34" charset="-128"/>
            </a:endParaRPr>
          </a:p>
          <a:p>
            <a:pPr eaLnBrk="1" hangingPunct="1">
              <a:buClrTx/>
              <a:buFontTx/>
              <a:buChar char="-"/>
              <a:defRPr/>
            </a:pPr>
            <a:r>
              <a:rPr lang="fr-FR" altLang="fr-FR" sz="1800" dirty="0">
                <a:ea typeface="ＭＳ Ｐゴシック" pitchFamily="34" charset="-128"/>
              </a:rPr>
              <a:t>Une approche comparée implicite – comprendre les mécanisme de réussite d’un </a:t>
            </a:r>
            <a:r>
              <a:rPr lang="fr-FR" altLang="fr-FR" sz="1800" dirty="0" err="1">
                <a:ea typeface="ＭＳ Ｐゴシック" pitchFamily="34" charset="-128"/>
              </a:rPr>
              <a:t>branding</a:t>
            </a:r>
            <a:r>
              <a:rPr lang="fr-FR" altLang="fr-FR" sz="1800" dirty="0">
                <a:ea typeface="ＭＳ Ｐゴシック" pitchFamily="34" charset="-128"/>
              </a:rPr>
              <a:t> national </a:t>
            </a:r>
            <a:r>
              <a:rPr lang="fr-FR" altLang="fr-FR" sz="1800" dirty="0" err="1">
                <a:ea typeface="ＭＳ Ｐゴシック" pitchFamily="34" charset="-128"/>
              </a:rPr>
              <a:t>Swissness</a:t>
            </a:r>
            <a:r>
              <a:rPr lang="fr-FR" altLang="fr-FR" sz="1800" dirty="0">
                <a:ea typeface="ＭＳ Ｐゴシック" pitchFamily="34" charset="-128"/>
              </a:rPr>
              <a:t> </a:t>
            </a:r>
          </a:p>
          <a:p>
            <a:pPr marL="0" indent="0" eaLnBrk="1" hangingPunct="1">
              <a:buClrTx/>
              <a:buFont typeface="Wingdings" pitchFamily="2" charset="2"/>
              <a:buNone/>
              <a:defRPr/>
            </a:pPr>
            <a:endParaRPr lang="fr-FR" altLang="fr-FR" sz="1800" dirty="0">
              <a:ea typeface="ＭＳ Ｐゴシック" pitchFamily="34" charset="-128"/>
            </a:endParaRPr>
          </a:p>
          <a:p>
            <a:pPr eaLnBrk="1" hangingPunct="1">
              <a:buClrTx/>
              <a:buFontTx/>
              <a:buChar char="-"/>
              <a:defRPr/>
            </a:pPr>
            <a:r>
              <a:rPr lang="fr-FR" altLang="fr-FR" sz="1800" dirty="0">
                <a:ea typeface="ＭＳ Ｐゴシック" pitchFamily="34" charset="-128"/>
              </a:rPr>
              <a:t>Une perspective d’étude émergente des mécanismes de confiance : rationalité, routines institutionnelles, processus d’interactions sociales</a:t>
            </a:r>
          </a:p>
        </p:txBody>
      </p:sp>
      <p:sp>
        <p:nvSpPr>
          <p:cNvPr id="6147" name="Title 1">
            <a:extLst>
              <a:ext uri="{FF2B5EF4-FFF2-40B4-BE49-F238E27FC236}">
                <a16:creationId xmlns:a16="http://schemas.microsoft.com/office/drawing/2014/main" id="{8CD0A956-AA10-D854-ABFD-790DBA59153D}"/>
              </a:ext>
            </a:extLst>
          </p:cNvPr>
          <p:cNvSpPr txBox="1">
            <a:spLocks/>
          </p:cNvSpPr>
          <p:nvPr/>
        </p:nvSpPr>
        <p:spPr bwMode="auto">
          <a:xfrm>
            <a:off x="323850" y="331788"/>
            <a:ext cx="82296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185B8D"/>
              </a:buClr>
              <a:buFont typeface="Century Gothic" panose="020B0502020202020204" pitchFamily="34" charset="0"/>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9pPr>
          </a:lstStyle>
          <a:p>
            <a:pPr>
              <a:spcBef>
                <a:spcPct val="0"/>
              </a:spcBef>
              <a:buClrTx/>
              <a:buSzTx/>
              <a:buFontTx/>
              <a:buNone/>
            </a:pPr>
            <a:r>
              <a:rPr lang="fr-CH" altLang="fr-FR" sz="2400" dirty="0"/>
              <a:t>Trois partis pris</a:t>
            </a:r>
          </a:p>
        </p:txBody>
      </p:sp>
    </p:spTree>
    <p:extLst>
      <p:ext uri="{BB962C8B-B14F-4D97-AF65-F5344CB8AC3E}">
        <p14:creationId xmlns:p14="http://schemas.microsoft.com/office/powerpoint/2010/main" val="1410392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2">
            <a:extLst>
              <a:ext uri="{FF2B5EF4-FFF2-40B4-BE49-F238E27FC236}">
                <a16:creationId xmlns:a16="http://schemas.microsoft.com/office/drawing/2014/main" id="{ABB22CC9-019C-60F1-0B4D-C599302C1BE5}"/>
              </a:ext>
            </a:extLst>
          </p:cNvPr>
          <p:cNvSpPr txBox="1">
            <a:spLocks noChangeArrowheads="1"/>
          </p:cNvSpPr>
          <p:nvPr/>
        </p:nvSpPr>
        <p:spPr bwMode="auto">
          <a:xfrm>
            <a:off x="466725" y="620713"/>
            <a:ext cx="8066088"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185B8D"/>
              </a:buClr>
              <a:buFont typeface="Century Gothic" panose="020B0502020202020204" pitchFamily="34" charset="0"/>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9pPr>
          </a:lstStyle>
          <a:p>
            <a:pPr>
              <a:spcBef>
                <a:spcPct val="0"/>
              </a:spcBef>
              <a:buClrTx/>
              <a:buSzTx/>
              <a:buFontTx/>
              <a:buNone/>
            </a:pPr>
            <a:endParaRPr lang="fr-CH" altLang="fr-FR" sz="1600" b="0" dirty="0"/>
          </a:p>
          <a:p>
            <a:pPr>
              <a:spcBef>
                <a:spcPct val="0"/>
              </a:spcBef>
              <a:buClrTx/>
              <a:buSzTx/>
              <a:buFontTx/>
              <a:buNone/>
            </a:pPr>
            <a:r>
              <a:rPr lang="fr-CH" altLang="fr-FR" sz="1600" b="0" dirty="0"/>
              <a:t>Recherche bibliographique, y compris en économie régionale, en marketing et en ethnologie. </a:t>
            </a:r>
          </a:p>
          <a:p>
            <a:pPr>
              <a:spcBef>
                <a:spcPct val="0"/>
              </a:spcBef>
              <a:buClrTx/>
              <a:buSzTx/>
              <a:buFontTx/>
              <a:buNone/>
            </a:pPr>
            <a:endParaRPr lang="fr-CH" altLang="fr-FR" sz="1600" b="0" dirty="0"/>
          </a:p>
          <a:p>
            <a:pPr>
              <a:spcBef>
                <a:spcPct val="0"/>
              </a:spcBef>
              <a:buClrTx/>
              <a:buSzTx/>
              <a:buFontTx/>
              <a:buNone/>
            </a:pPr>
            <a:r>
              <a:rPr lang="fr-CH" altLang="fr-FR" sz="1600" b="0" dirty="0"/>
              <a:t>Analyse de documents commerciaux et organisationnels, brochures, revues professionnelles, presse</a:t>
            </a:r>
          </a:p>
          <a:p>
            <a:pPr>
              <a:spcBef>
                <a:spcPct val="0"/>
              </a:spcBef>
              <a:buClrTx/>
              <a:buSzTx/>
              <a:buFontTx/>
              <a:buNone/>
            </a:pPr>
            <a:endParaRPr lang="fr-CH" altLang="fr-FR" sz="1600" b="0" dirty="0"/>
          </a:p>
          <a:p>
            <a:pPr>
              <a:spcBef>
                <a:spcPct val="0"/>
              </a:spcBef>
              <a:buClrTx/>
              <a:buSzTx/>
              <a:buFontTx/>
              <a:buNone/>
            </a:pPr>
            <a:r>
              <a:rPr lang="fr-CH" altLang="fr-FR" sz="1600" b="0" dirty="0"/>
              <a:t>7 entretiens semi-directifs avec des acteurs institutionnels de l’industrie horlogère suisse  (CPIH, FH, UNIA, WOSTEP, 3 directeurs d’écoles techniques horlogères)</a:t>
            </a:r>
          </a:p>
          <a:p>
            <a:pPr>
              <a:spcBef>
                <a:spcPct val="0"/>
              </a:spcBef>
              <a:buClrTx/>
              <a:buSzTx/>
              <a:buFontTx/>
              <a:buNone/>
            </a:pPr>
            <a:endParaRPr lang="fr-CH" altLang="fr-FR" sz="1600" b="0" dirty="0"/>
          </a:p>
          <a:p>
            <a:pPr>
              <a:spcBef>
                <a:spcPct val="0"/>
              </a:spcBef>
              <a:buClrTx/>
              <a:buSzTx/>
              <a:buFont typeface="Wingdings" pitchFamily="2" charset="2"/>
              <a:buNone/>
            </a:pPr>
            <a:r>
              <a:rPr lang="fr-CH" altLang="fr-FR" sz="1600" b="0" dirty="0"/>
              <a:t>2 études de cas sur la gestion des compétences dans les manufactures ( 7 et 9 entretiens par étude de cas avec responsables RH, managers et horlogers) </a:t>
            </a:r>
          </a:p>
          <a:p>
            <a:pPr>
              <a:spcBef>
                <a:spcPct val="0"/>
              </a:spcBef>
              <a:buClrTx/>
              <a:buSzTx/>
              <a:buFont typeface="Wingdings" pitchFamily="2" charset="2"/>
              <a:buNone/>
            </a:pPr>
            <a:endParaRPr lang="fr-CH" altLang="fr-FR" sz="1600" b="0" dirty="0"/>
          </a:p>
          <a:p>
            <a:pPr>
              <a:spcBef>
                <a:spcPct val="0"/>
              </a:spcBef>
              <a:buClrTx/>
              <a:buSzTx/>
              <a:buFont typeface="Wingdings" pitchFamily="2" charset="2"/>
              <a:buNone/>
            </a:pPr>
            <a:r>
              <a:rPr lang="fr-FR" altLang="fr-FR" sz="1600" b="0" dirty="0"/>
              <a:t>6 entretiens avec des responsables RH sur la gestion des compétences et la formation </a:t>
            </a:r>
          </a:p>
          <a:p>
            <a:pPr>
              <a:spcBef>
                <a:spcPct val="0"/>
              </a:spcBef>
              <a:buClrTx/>
              <a:buSzTx/>
              <a:buFont typeface="Wingdings" pitchFamily="2" charset="2"/>
              <a:buNone/>
            </a:pPr>
            <a:endParaRPr lang="fr-CH" altLang="fr-FR" sz="1600" b="0" dirty="0"/>
          </a:p>
          <a:p>
            <a:pPr>
              <a:spcBef>
                <a:spcPct val="0"/>
              </a:spcBef>
              <a:buClrTx/>
              <a:buSzTx/>
              <a:buFont typeface="Wingdings" pitchFamily="2" charset="2"/>
              <a:buNone/>
            </a:pPr>
            <a:r>
              <a:rPr lang="fr-CH" altLang="fr-FR" sz="1600" dirty="0"/>
              <a:t>Un focus group de présentation/discussions (12 DRH)</a:t>
            </a:r>
            <a:endParaRPr lang="fr-CH" altLang="fr-FR" sz="1600" b="0" dirty="0"/>
          </a:p>
          <a:p>
            <a:pPr>
              <a:spcBef>
                <a:spcPct val="0"/>
              </a:spcBef>
              <a:buClrTx/>
              <a:buSzTx/>
              <a:buFont typeface="Wingdings" pitchFamily="2" charset="2"/>
              <a:buNone/>
            </a:pPr>
            <a:endParaRPr lang="fr-CH" altLang="fr-FR" sz="1600" b="0" dirty="0"/>
          </a:p>
          <a:p>
            <a:pPr>
              <a:spcBef>
                <a:spcPct val="0"/>
              </a:spcBef>
              <a:buClrTx/>
              <a:buSzTx/>
              <a:buFont typeface="Wingdings" pitchFamily="2" charset="2"/>
              <a:buNone/>
            </a:pPr>
            <a:r>
              <a:rPr lang="fr-CH" altLang="fr-FR" sz="1600" b="0" dirty="0"/>
              <a:t>Entretiens complémentaires avec professionnels du secteur et experts RH (en cours). </a:t>
            </a:r>
          </a:p>
          <a:p>
            <a:pPr>
              <a:spcBef>
                <a:spcPct val="0"/>
              </a:spcBef>
              <a:buClrTx/>
              <a:buSzTx/>
              <a:buFont typeface="Wingdings" pitchFamily="2" charset="2"/>
              <a:buNone/>
            </a:pPr>
            <a:r>
              <a:rPr lang="fr-CH" altLang="fr-FR" sz="1800" b="0" dirty="0">
                <a:solidFill>
                  <a:srgbClr val="12446A"/>
                </a:solidFill>
              </a:rPr>
              <a:t> </a:t>
            </a:r>
          </a:p>
        </p:txBody>
      </p:sp>
      <p:sp>
        <p:nvSpPr>
          <p:cNvPr id="7171" name="Title 1">
            <a:extLst>
              <a:ext uri="{FF2B5EF4-FFF2-40B4-BE49-F238E27FC236}">
                <a16:creationId xmlns:a16="http://schemas.microsoft.com/office/drawing/2014/main" id="{4C565F70-A846-D135-5087-6236825E7F4E}"/>
              </a:ext>
            </a:extLst>
          </p:cNvPr>
          <p:cNvSpPr txBox="1">
            <a:spLocks/>
          </p:cNvSpPr>
          <p:nvPr/>
        </p:nvSpPr>
        <p:spPr bwMode="auto">
          <a:xfrm>
            <a:off x="323850" y="331788"/>
            <a:ext cx="82296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185B8D"/>
              </a:buClr>
              <a:buFont typeface="Century Gothic" panose="020B0502020202020204" pitchFamily="34" charset="0"/>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9pPr>
          </a:lstStyle>
          <a:p>
            <a:pPr>
              <a:spcBef>
                <a:spcPct val="0"/>
              </a:spcBef>
              <a:buClrTx/>
              <a:buSzTx/>
              <a:buFontTx/>
              <a:buNone/>
            </a:pPr>
            <a:r>
              <a:rPr lang="fr-CH" altLang="fr-FR" sz="2400" dirty="0"/>
              <a:t>Méthode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
            <a:extLst>
              <a:ext uri="{FF2B5EF4-FFF2-40B4-BE49-F238E27FC236}">
                <a16:creationId xmlns:a16="http://schemas.microsoft.com/office/drawing/2014/main" id="{10F7FB82-B802-D485-13C4-2638468C8C4B}"/>
              </a:ext>
            </a:extLst>
          </p:cNvPr>
          <p:cNvSpPr txBox="1">
            <a:spLocks noChangeArrowheads="1"/>
          </p:cNvSpPr>
          <p:nvPr/>
        </p:nvSpPr>
        <p:spPr bwMode="auto">
          <a:xfrm>
            <a:off x="466725" y="620713"/>
            <a:ext cx="8066088" cy="518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80000"/>
              <a:buFont typeface="Wingdings" pitchFamily="2" charset="2"/>
              <a:buChar char="n"/>
              <a:defRPr sz="2800">
                <a:solidFill>
                  <a:schemeClr val="tx1"/>
                </a:solidFill>
                <a:latin typeface="Arial" charset="0"/>
                <a:ea typeface="ＭＳ Ｐゴシック" pitchFamily="34" charset="-128"/>
              </a:defRPr>
            </a:lvl1pPr>
            <a:lvl2pPr marL="742950" indent="-285750">
              <a:spcBef>
                <a:spcPct val="20000"/>
              </a:spcBef>
              <a:buClr>
                <a:srgbClr val="185B8D"/>
              </a:buClr>
              <a:buFont typeface="Century Gothic" pitchFamily="34" charset="0"/>
              <a:buChar char="^"/>
              <a:defRPr sz="2400">
                <a:solidFill>
                  <a:schemeClr val="tx1"/>
                </a:solidFill>
                <a:latin typeface="Arial" charset="0"/>
                <a:ea typeface="ＭＳ Ｐゴシック" pitchFamily="34" charset="-128"/>
              </a:defRPr>
            </a:lvl2pPr>
            <a:lvl3pPr marL="1143000" indent="-228600">
              <a:spcBef>
                <a:spcPct val="20000"/>
              </a:spcBef>
              <a:buClr>
                <a:schemeClr val="bg2"/>
              </a:buClr>
              <a:buChar char="•"/>
              <a:defRPr sz="20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Garamond" pitchFamily="18" charset="0"/>
                <a:ea typeface="ＭＳ Ｐゴシック" pitchFamily="34" charset="-128"/>
              </a:defRPr>
            </a:lvl4pPr>
            <a:lvl5pPr marL="2057400" indent="-228600">
              <a:spcBef>
                <a:spcPct val="20000"/>
              </a:spcBef>
              <a:buChar char="»"/>
              <a:defRPr sz="2000">
                <a:solidFill>
                  <a:schemeClr val="tx1"/>
                </a:solidFill>
                <a:latin typeface="Garamond" pitchFamily="18"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Garamond" pitchFamily="18"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Garamond" pitchFamily="18"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Garamond" pitchFamily="18"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Garamond" pitchFamily="18" charset="0"/>
                <a:ea typeface="ＭＳ Ｐゴシック" pitchFamily="34" charset="-128"/>
              </a:defRPr>
            </a:lvl9pPr>
          </a:lstStyle>
          <a:p>
            <a:pPr>
              <a:spcBef>
                <a:spcPct val="0"/>
              </a:spcBef>
              <a:buClrTx/>
              <a:buSzTx/>
              <a:buFontTx/>
              <a:buNone/>
              <a:defRPr/>
            </a:pPr>
            <a:endParaRPr lang="fr-CH" altLang="fr-FR" sz="1600" b="0" dirty="0">
              <a:solidFill>
                <a:srgbClr val="12446A"/>
              </a:solidFill>
            </a:endParaRPr>
          </a:p>
          <a:p>
            <a:pPr marL="285750" lvl="1" eaLnBrk="1" hangingPunct="1">
              <a:buClr>
                <a:schemeClr val="accent1">
                  <a:lumMod val="75000"/>
                </a:schemeClr>
              </a:buClr>
              <a:buSzPct val="80000"/>
              <a:buFontTx/>
              <a:buChar char="-"/>
              <a:defRPr/>
            </a:pPr>
            <a:endParaRPr lang="fr-FR" altLang="fr-FR" sz="1800" dirty="0"/>
          </a:p>
          <a:p>
            <a:pPr marL="285750" lvl="1" eaLnBrk="1" hangingPunct="1">
              <a:buClr>
                <a:schemeClr val="accent1">
                  <a:lumMod val="75000"/>
                </a:schemeClr>
              </a:buClr>
              <a:buSzPct val="80000"/>
              <a:buFontTx/>
              <a:buChar char="-"/>
              <a:defRPr/>
            </a:pPr>
            <a:r>
              <a:rPr lang="fr-FR" altLang="fr-FR" sz="1800" dirty="0"/>
              <a:t>Une </a:t>
            </a:r>
            <a:r>
              <a:rPr lang="fr-FR" altLang="fr-FR" sz="1800" b="1" dirty="0"/>
              <a:t>compétence</a:t>
            </a:r>
            <a:r>
              <a:rPr lang="fr-FR" altLang="fr-FR" sz="1800" dirty="0"/>
              <a:t> : </a:t>
            </a:r>
          </a:p>
          <a:p>
            <a:pPr marL="0" lvl="1" indent="0" eaLnBrk="1" hangingPunct="1">
              <a:buClr>
                <a:schemeClr val="accent1">
                  <a:lumMod val="75000"/>
                </a:schemeClr>
              </a:buClr>
              <a:buSzPct val="80000"/>
              <a:buFont typeface="Century Gothic" pitchFamily="34" charset="0"/>
              <a:buNone/>
              <a:defRPr/>
            </a:pPr>
            <a:r>
              <a:rPr lang="fr-FR" altLang="fr-FR" sz="1800" b="0" dirty="0"/>
              <a:t>Une combinaison d’aptitudes plus ou moins techniques, qui prennent sens dans des situations concrètes de travail</a:t>
            </a:r>
            <a:endParaRPr lang="fr-FR" altLang="fr-FR" sz="1800" dirty="0"/>
          </a:p>
          <a:p>
            <a:pPr eaLnBrk="1" hangingPunct="1">
              <a:buClr>
                <a:schemeClr val="accent1">
                  <a:lumMod val="75000"/>
                </a:schemeClr>
              </a:buClr>
              <a:buFont typeface="Wingdings" pitchFamily="2" charset="2"/>
              <a:buNone/>
              <a:defRPr/>
            </a:pPr>
            <a:endParaRPr lang="fr-FR" altLang="fr-FR" sz="1800" dirty="0"/>
          </a:p>
          <a:p>
            <a:pPr marL="285750" indent="-285750" eaLnBrk="1" hangingPunct="1">
              <a:buClr>
                <a:schemeClr val="accent1">
                  <a:lumMod val="75000"/>
                </a:schemeClr>
              </a:buClr>
              <a:buFontTx/>
              <a:buChar char="-"/>
              <a:defRPr/>
            </a:pPr>
            <a:r>
              <a:rPr lang="fr-FR" altLang="fr-FR" sz="1800" dirty="0"/>
              <a:t>Une </a:t>
            </a:r>
            <a:r>
              <a:rPr lang="fr-FR" altLang="fr-FR" sz="1800" b="1" dirty="0"/>
              <a:t>compétence territoriale </a:t>
            </a:r>
          </a:p>
          <a:p>
            <a:pPr>
              <a:spcBef>
                <a:spcPct val="0"/>
              </a:spcBef>
              <a:buClrTx/>
              <a:buSzTx/>
              <a:buFontTx/>
              <a:buNone/>
              <a:defRPr/>
            </a:pPr>
            <a:r>
              <a:rPr lang="fr-CH" altLang="fr-FR" sz="2000" b="0" i="1" dirty="0"/>
              <a:t>« </a:t>
            </a:r>
            <a:r>
              <a:rPr lang="fr-CH" altLang="fr-FR" sz="1800" b="0" i="1" dirty="0"/>
              <a:t>combinaison de ressources géographiquement proches permettant au territoire d’afficher une spécialisation compétitive » (Defélix et al., 2014)</a:t>
            </a:r>
          </a:p>
          <a:p>
            <a:pPr>
              <a:spcBef>
                <a:spcPct val="0"/>
              </a:spcBef>
              <a:buClrTx/>
              <a:buSzTx/>
              <a:buFontTx/>
              <a:buNone/>
              <a:defRPr/>
            </a:pPr>
            <a:endParaRPr lang="fr-CH" altLang="fr-FR" sz="1800" b="0" i="1" dirty="0"/>
          </a:p>
          <a:p>
            <a:pPr eaLnBrk="1" hangingPunct="1">
              <a:buClr>
                <a:schemeClr val="accent1">
                  <a:lumMod val="75000"/>
                </a:schemeClr>
              </a:buClr>
              <a:buFont typeface="Wingdings" pitchFamily="2" charset="2"/>
              <a:buNone/>
              <a:defRPr/>
            </a:pPr>
            <a:r>
              <a:rPr lang="fr-FR" altLang="fr-FR" sz="1800" b="0" dirty="0"/>
              <a:t>- </a:t>
            </a:r>
            <a:r>
              <a:rPr lang="fr-FR" altLang="fr-FR" sz="1800" dirty="0"/>
              <a:t>Un </a:t>
            </a:r>
            <a:r>
              <a:rPr lang="fr-FR" altLang="fr-FR" sz="1800" b="1" dirty="0"/>
              <a:t>cluster</a:t>
            </a:r>
            <a:r>
              <a:rPr lang="fr-FR" altLang="fr-FR" sz="1800" dirty="0"/>
              <a:t> ?</a:t>
            </a:r>
          </a:p>
          <a:p>
            <a:pPr eaLnBrk="1" hangingPunct="1">
              <a:buClr>
                <a:schemeClr val="accent1">
                  <a:lumMod val="75000"/>
                </a:schemeClr>
              </a:buClr>
              <a:buFont typeface="Wingdings" pitchFamily="2" charset="2"/>
              <a:buNone/>
              <a:defRPr/>
            </a:pPr>
            <a:r>
              <a:rPr lang="fr-FR" altLang="fr-FR" sz="1800" b="0" i="1" dirty="0"/>
              <a:t>« </a:t>
            </a:r>
            <a:r>
              <a:rPr lang="en-US" altLang="fr-FR" sz="1800" b="0" i="1" dirty="0"/>
              <a:t>interconnected companies, suppliers, service providers, firms in related industries, and association institutions (for example, universities, standards agencies, and trade associations) in particular fields that compete but also cooperate</a:t>
            </a:r>
            <a:r>
              <a:rPr lang="fr-FR" altLang="fr-FR" sz="1800" b="0" i="1" dirty="0"/>
              <a:t> » </a:t>
            </a:r>
            <a:r>
              <a:rPr lang="fr-FR" altLang="fr-FR" sz="1800" b="0" dirty="0"/>
              <a:t>(Porter 1998)</a:t>
            </a:r>
          </a:p>
          <a:p>
            <a:pPr>
              <a:spcBef>
                <a:spcPct val="0"/>
              </a:spcBef>
              <a:buClrTx/>
              <a:buSzTx/>
              <a:buFontTx/>
              <a:buNone/>
              <a:defRPr/>
            </a:pPr>
            <a:endParaRPr lang="fr-CH" altLang="fr-FR" sz="1800" b="0" i="1" dirty="0">
              <a:solidFill>
                <a:srgbClr val="12446A"/>
              </a:solidFill>
            </a:endParaRPr>
          </a:p>
          <a:p>
            <a:pPr>
              <a:spcBef>
                <a:spcPct val="0"/>
              </a:spcBef>
              <a:buClrTx/>
              <a:buSzTx/>
              <a:buFont typeface="Wingdings" pitchFamily="2" charset="2"/>
              <a:buNone/>
              <a:defRPr/>
            </a:pPr>
            <a:r>
              <a:rPr lang="fr-CH" altLang="fr-FR" sz="1800" b="0" dirty="0">
                <a:solidFill>
                  <a:srgbClr val="12446A"/>
                </a:solidFill>
              </a:rPr>
              <a:t> </a:t>
            </a:r>
          </a:p>
        </p:txBody>
      </p:sp>
      <p:sp>
        <p:nvSpPr>
          <p:cNvPr id="8195" name="Title 1">
            <a:extLst>
              <a:ext uri="{FF2B5EF4-FFF2-40B4-BE49-F238E27FC236}">
                <a16:creationId xmlns:a16="http://schemas.microsoft.com/office/drawing/2014/main" id="{481D773D-91DB-1A0C-00C4-82549FE8EA5D}"/>
              </a:ext>
            </a:extLst>
          </p:cNvPr>
          <p:cNvSpPr txBox="1">
            <a:spLocks/>
          </p:cNvSpPr>
          <p:nvPr/>
        </p:nvSpPr>
        <p:spPr bwMode="auto">
          <a:xfrm>
            <a:off x="323850" y="331788"/>
            <a:ext cx="82296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185B8D"/>
              </a:buClr>
              <a:buFont typeface="Century Gothic" panose="020B0502020202020204" pitchFamily="34" charset="0"/>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9pPr>
          </a:lstStyle>
          <a:p>
            <a:pPr>
              <a:spcBef>
                <a:spcPct val="0"/>
              </a:spcBef>
              <a:buClrTx/>
              <a:buSzTx/>
              <a:buFontTx/>
              <a:buNone/>
            </a:pPr>
            <a:r>
              <a:rPr lang="fr-CH" altLang="fr-FR" sz="2400" dirty="0"/>
              <a:t>Quelques définitions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llipse 6">
            <a:extLst>
              <a:ext uri="{FF2B5EF4-FFF2-40B4-BE49-F238E27FC236}">
                <a16:creationId xmlns:a16="http://schemas.microsoft.com/office/drawing/2014/main" id="{37F9185D-A4F9-95AF-8768-D48D3C7115E0}"/>
              </a:ext>
            </a:extLst>
          </p:cNvPr>
          <p:cNvSpPr/>
          <p:nvPr/>
        </p:nvSpPr>
        <p:spPr>
          <a:xfrm>
            <a:off x="5292080" y="4220247"/>
            <a:ext cx="2736304" cy="172819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ysClr val="windowText" lastClr="000000"/>
                </a:solidFill>
              </a:rPr>
              <a:t>Processus d’interactions sociales</a:t>
            </a:r>
          </a:p>
        </p:txBody>
      </p:sp>
      <p:sp>
        <p:nvSpPr>
          <p:cNvPr id="6146" name="Rectangle 3">
            <a:extLst>
              <a:ext uri="{FF2B5EF4-FFF2-40B4-BE49-F238E27FC236}">
                <a16:creationId xmlns:a16="http://schemas.microsoft.com/office/drawing/2014/main" id="{00D17652-17A1-E88A-6B51-FE114835E9F2}"/>
              </a:ext>
            </a:extLst>
          </p:cNvPr>
          <p:cNvSpPr>
            <a:spLocks noGrp="1" noChangeArrowheads="1"/>
          </p:cNvSpPr>
          <p:nvPr>
            <p:ph type="body" idx="1"/>
          </p:nvPr>
        </p:nvSpPr>
        <p:spPr>
          <a:xfrm>
            <a:off x="396875" y="682625"/>
            <a:ext cx="8351838" cy="5410200"/>
          </a:xfrm>
        </p:spPr>
        <p:txBody>
          <a:bodyPr/>
          <a:lstStyle/>
          <a:p>
            <a:pPr marL="0" indent="0" eaLnBrk="1" hangingPunct="1">
              <a:buFont typeface="Wingdings" pitchFamily="2" charset="2"/>
              <a:buNone/>
              <a:defRPr/>
            </a:pPr>
            <a:endParaRPr lang="fr-FR" altLang="fr-FR" sz="1800" dirty="0">
              <a:solidFill>
                <a:srgbClr val="12446A"/>
              </a:solidFill>
              <a:ea typeface="ＭＳ Ｐゴシック" pitchFamily="34" charset="-128"/>
            </a:endParaRPr>
          </a:p>
          <a:p>
            <a:pPr eaLnBrk="1" hangingPunct="1">
              <a:buClrTx/>
              <a:buFontTx/>
              <a:buChar char="-"/>
              <a:defRPr/>
            </a:pPr>
            <a:endParaRPr lang="fr-FR" altLang="fr-FR" sz="1800" dirty="0">
              <a:ea typeface="ＭＳ Ｐゴシック" pitchFamily="34" charset="-128"/>
            </a:endParaRPr>
          </a:p>
          <a:p>
            <a:pPr eaLnBrk="1" hangingPunct="1">
              <a:buClrTx/>
              <a:buFontTx/>
              <a:buChar char="-"/>
              <a:defRPr/>
            </a:pPr>
            <a:endParaRPr lang="fr-FR" altLang="fr-FR" sz="1800" dirty="0">
              <a:ea typeface="ＭＳ Ｐゴシック" pitchFamily="34" charset="-128"/>
            </a:endParaRPr>
          </a:p>
          <a:p>
            <a:pPr marL="0" indent="0" eaLnBrk="1" hangingPunct="1">
              <a:buClrTx/>
              <a:buNone/>
              <a:defRPr/>
            </a:pPr>
            <a:r>
              <a:rPr lang="fr-FR" altLang="fr-FR" sz="1800" b="1" dirty="0">
                <a:ea typeface="ＭＳ Ｐゴシック" pitchFamily="34" charset="-128"/>
              </a:rPr>
              <a:t>Rationalité</a:t>
            </a:r>
            <a:endParaRPr lang="fr-FR" altLang="fr-FR" sz="1800" dirty="0">
              <a:ea typeface="ＭＳ Ｐゴシック" pitchFamily="34" charset="-128"/>
            </a:endParaRPr>
          </a:p>
          <a:p>
            <a:pPr eaLnBrk="1" hangingPunct="1">
              <a:buClrTx/>
              <a:buFontTx/>
              <a:buChar char="-"/>
              <a:defRPr/>
            </a:pPr>
            <a:r>
              <a:rPr lang="fr-FR" altLang="fr-FR" sz="1800" dirty="0">
                <a:ea typeface="ＭＳ Ｐゴシック" pitchFamily="34" charset="-128"/>
              </a:rPr>
              <a:t>Attente de comportements fair-play</a:t>
            </a:r>
          </a:p>
          <a:p>
            <a:pPr eaLnBrk="1" hangingPunct="1">
              <a:buClrTx/>
              <a:buFontTx/>
              <a:buChar char="-"/>
              <a:defRPr/>
            </a:pPr>
            <a:r>
              <a:rPr lang="fr-FR" altLang="fr-FR" sz="1800" dirty="0">
                <a:ea typeface="ＭＳ Ｐゴシック" pitchFamily="34" charset="-128"/>
              </a:rPr>
              <a:t>Evaluation de la fiabilité des partenaires (</a:t>
            </a:r>
            <a:r>
              <a:rPr lang="fr-FR" altLang="fr-FR" sz="1800" dirty="0" err="1">
                <a:ea typeface="ＭＳ Ｐゴシック" pitchFamily="34" charset="-128"/>
              </a:rPr>
              <a:t>trustwothyness</a:t>
            </a:r>
            <a:r>
              <a:rPr lang="fr-FR" altLang="fr-FR" sz="1800" dirty="0">
                <a:ea typeface="ＭＳ Ｐゴシック" pitchFamily="34" charset="-128"/>
              </a:rPr>
              <a:t>)</a:t>
            </a:r>
          </a:p>
          <a:p>
            <a:pPr eaLnBrk="1" hangingPunct="1">
              <a:buClrTx/>
              <a:buFontTx/>
              <a:buChar char="-"/>
              <a:defRPr/>
            </a:pPr>
            <a:r>
              <a:rPr lang="fr-FR" altLang="fr-FR" sz="1800" dirty="0">
                <a:ea typeface="ＭＳ Ｐゴシック" pitchFamily="34" charset="-128"/>
              </a:rPr>
              <a:t>Interdépendance – des intérêts communs (coopération malgré la compétition)</a:t>
            </a:r>
          </a:p>
        </p:txBody>
      </p:sp>
      <p:sp>
        <p:nvSpPr>
          <p:cNvPr id="6147" name="Title 1">
            <a:extLst>
              <a:ext uri="{FF2B5EF4-FFF2-40B4-BE49-F238E27FC236}">
                <a16:creationId xmlns:a16="http://schemas.microsoft.com/office/drawing/2014/main" id="{8CD0A956-AA10-D854-ABFD-790DBA59153D}"/>
              </a:ext>
            </a:extLst>
          </p:cNvPr>
          <p:cNvSpPr txBox="1">
            <a:spLocks/>
          </p:cNvSpPr>
          <p:nvPr/>
        </p:nvSpPr>
        <p:spPr bwMode="auto">
          <a:xfrm>
            <a:off x="323850" y="331788"/>
            <a:ext cx="82296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185B8D"/>
              </a:buClr>
              <a:buFont typeface="Century Gothic" panose="020B0502020202020204" pitchFamily="34" charset="0"/>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9pPr>
          </a:lstStyle>
          <a:p>
            <a:pPr>
              <a:spcBef>
                <a:spcPct val="0"/>
              </a:spcBef>
              <a:buClrTx/>
              <a:buSzTx/>
              <a:buFontTx/>
              <a:buNone/>
            </a:pPr>
            <a:r>
              <a:rPr lang="fr-CH" altLang="fr-FR" sz="2400" dirty="0"/>
              <a:t>Trois mécanismes de construction de confiance </a:t>
            </a:r>
          </a:p>
          <a:p>
            <a:pPr>
              <a:spcBef>
                <a:spcPct val="0"/>
              </a:spcBef>
              <a:buClrTx/>
              <a:buSzTx/>
              <a:buFontTx/>
              <a:buNone/>
            </a:pPr>
            <a:r>
              <a:rPr lang="fr-CH" altLang="fr-FR" sz="1600" dirty="0"/>
              <a:t>(</a:t>
            </a:r>
            <a:r>
              <a:rPr lang="fr-CH" altLang="fr-FR" sz="1600" dirty="0" err="1"/>
              <a:t>Möllering</a:t>
            </a:r>
            <a:r>
              <a:rPr lang="fr-CH" altLang="fr-FR" sz="1600" dirty="0"/>
              <a:t>, 2006; Bachmann and </a:t>
            </a:r>
            <a:r>
              <a:rPr lang="fr-CH" altLang="fr-FR" sz="1600" dirty="0" err="1"/>
              <a:t>Inkpen</a:t>
            </a:r>
            <a:r>
              <a:rPr lang="fr-CH" altLang="fr-FR" sz="1600" dirty="0"/>
              <a:t>, 2011; Mathews, Stokes, 2013) </a:t>
            </a:r>
          </a:p>
          <a:p>
            <a:pPr>
              <a:spcBef>
                <a:spcPct val="0"/>
              </a:spcBef>
              <a:buClrTx/>
              <a:buSzTx/>
              <a:buFontTx/>
              <a:buNone/>
            </a:pPr>
            <a:endParaRPr lang="fr-CH" altLang="fr-FR" sz="2400" dirty="0"/>
          </a:p>
          <a:p>
            <a:pPr>
              <a:spcBef>
                <a:spcPct val="0"/>
              </a:spcBef>
              <a:buClrTx/>
              <a:buSzTx/>
              <a:buFontTx/>
              <a:buNone/>
            </a:pPr>
            <a:endParaRPr lang="fr-CH" altLang="fr-FR" sz="2400" dirty="0"/>
          </a:p>
        </p:txBody>
      </p:sp>
      <p:sp>
        <p:nvSpPr>
          <p:cNvPr id="3" name="Ellipse 2">
            <a:extLst>
              <a:ext uri="{FF2B5EF4-FFF2-40B4-BE49-F238E27FC236}">
                <a16:creationId xmlns:a16="http://schemas.microsoft.com/office/drawing/2014/main" id="{CB06C732-7BC1-2E4A-2BCD-EADF448BE2F1}"/>
              </a:ext>
            </a:extLst>
          </p:cNvPr>
          <p:cNvSpPr/>
          <p:nvPr/>
        </p:nvSpPr>
        <p:spPr>
          <a:xfrm>
            <a:off x="1043608" y="4221088"/>
            <a:ext cx="2736304" cy="1728192"/>
          </a:xfrm>
          <a:prstGeom prst="ellipse">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ysClr val="windowText" lastClr="000000"/>
                </a:solidFill>
              </a:rPr>
              <a:t>Rationalité </a:t>
            </a:r>
          </a:p>
        </p:txBody>
      </p:sp>
      <p:sp>
        <p:nvSpPr>
          <p:cNvPr id="6" name="Ellipse 5">
            <a:extLst>
              <a:ext uri="{FF2B5EF4-FFF2-40B4-BE49-F238E27FC236}">
                <a16:creationId xmlns:a16="http://schemas.microsoft.com/office/drawing/2014/main" id="{9E333945-FA3A-707E-C839-15AA76E15FBF}"/>
              </a:ext>
            </a:extLst>
          </p:cNvPr>
          <p:cNvSpPr/>
          <p:nvPr/>
        </p:nvSpPr>
        <p:spPr>
          <a:xfrm>
            <a:off x="3070498" y="3429000"/>
            <a:ext cx="2736304" cy="172819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ysClr val="windowText" lastClr="000000"/>
                </a:solidFill>
              </a:rPr>
              <a:t>Routines institutionnelles </a:t>
            </a:r>
          </a:p>
        </p:txBody>
      </p:sp>
    </p:spTree>
    <p:extLst>
      <p:ext uri="{BB962C8B-B14F-4D97-AF65-F5344CB8AC3E}">
        <p14:creationId xmlns:p14="http://schemas.microsoft.com/office/powerpoint/2010/main" val="1510655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llipse 6">
            <a:extLst>
              <a:ext uri="{FF2B5EF4-FFF2-40B4-BE49-F238E27FC236}">
                <a16:creationId xmlns:a16="http://schemas.microsoft.com/office/drawing/2014/main" id="{37F9185D-A4F9-95AF-8768-D48D3C7115E0}"/>
              </a:ext>
            </a:extLst>
          </p:cNvPr>
          <p:cNvSpPr/>
          <p:nvPr/>
        </p:nvSpPr>
        <p:spPr>
          <a:xfrm>
            <a:off x="5292080" y="4220247"/>
            <a:ext cx="2736304" cy="172819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ysClr val="windowText" lastClr="000000"/>
                </a:solidFill>
              </a:rPr>
              <a:t>Processus d’interactions sociales</a:t>
            </a:r>
          </a:p>
        </p:txBody>
      </p:sp>
      <p:sp>
        <p:nvSpPr>
          <p:cNvPr id="6146" name="Rectangle 3">
            <a:extLst>
              <a:ext uri="{FF2B5EF4-FFF2-40B4-BE49-F238E27FC236}">
                <a16:creationId xmlns:a16="http://schemas.microsoft.com/office/drawing/2014/main" id="{00D17652-17A1-E88A-6B51-FE114835E9F2}"/>
              </a:ext>
            </a:extLst>
          </p:cNvPr>
          <p:cNvSpPr>
            <a:spLocks noGrp="1" noChangeArrowheads="1"/>
          </p:cNvSpPr>
          <p:nvPr>
            <p:ph type="body" idx="1"/>
          </p:nvPr>
        </p:nvSpPr>
        <p:spPr>
          <a:xfrm>
            <a:off x="396875" y="682625"/>
            <a:ext cx="8351838" cy="5410200"/>
          </a:xfrm>
        </p:spPr>
        <p:txBody>
          <a:bodyPr/>
          <a:lstStyle/>
          <a:p>
            <a:pPr marL="0" indent="0" eaLnBrk="1" hangingPunct="1">
              <a:buFont typeface="Wingdings" pitchFamily="2" charset="2"/>
              <a:buNone/>
              <a:defRPr/>
            </a:pPr>
            <a:endParaRPr lang="fr-FR" altLang="fr-FR" sz="1800" dirty="0">
              <a:solidFill>
                <a:srgbClr val="12446A"/>
              </a:solidFill>
              <a:ea typeface="ＭＳ Ｐゴシック" pitchFamily="34" charset="-128"/>
            </a:endParaRPr>
          </a:p>
          <a:p>
            <a:pPr eaLnBrk="1" hangingPunct="1">
              <a:buClrTx/>
              <a:buFontTx/>
              <a:buChar char="-"/>
              <a:defRPr/>
            </a:pPr>
            <a:endParaRPr lang="fr-FR" altLang="fr-FR" sz="1800" dirty="0">
              <a:ea typeface="ＭＳ Ｐゴシック" pitchFamily="34" charset="-128"/>
            </a:endParaRPr>
          </a:p>
          <a:p>
            <a:pPr eaLnBrk="1" hangingPunct="1">
              <a:buClrTx/>
              <a:buFontTx/>
              <a:buChar char="-"/>
              <a:defRPr/>
            </a:pPr>
            <a:endParaRPr lang="fr-FR" altLang="fr-FR" sz="1800" dirty="0">
              <a:ea typeface="ＭＳ Ｐゴシック" pitchFamily="34" charset="-128"/>
            </a:endParaRPr>
          </a:p>
          <a:p>
            <a:pPr marL="0" indent="0" eaLnBrk="1" hangingPunct="1">
              <a:buClrTx/>
              <a:buNone/>
              <a:defRPr/>
            </a:pPr>
            <a:r>
              <a:rPr lang="fr-FR" altLang="fr-FR" sz="1800" b="1" dirty="0">
                <a:ea typeface="ＭＳ Ｐゴシック" pitchFamily="34" charset="-128"/>
              </a:rPr>
              <a:t>Routines institutionnelles</a:t>
            </a:r>
            <a:endParaRPr lang="fr-FR" altLang="fr-FR" sz="1800" dirty="0">
              <a:ea typeface="ＭＳ Ｐゴシック" pitchFamily="34" charset="-128"/>
            </a:endParaRPr>
          </a:p>
          <a:p>
            <a:pPr eaLnBrk="1" hangingPunct="1">
              <a:buClrTx/>
              <a:buFontTx/>
              <a:buChar char="-"/>
              <a:defRPr/>
            </a:pPr>
            <a:r>
              <a:rPr lang="fr-FR" altLang="fr-FR" sz="1800" dirty="0">
                <a:ea typeface="ＭＳ Ｐゴシック" pitchFamily="34" charset="-128"/>
              </a:rPr>
              <a:t>Règles communes, formelles et informelles, de comportement</a:t>
            </a:r>
          </a:p>
          <a:p>
            <a:pPr eaLnBrk="1" hangingPunct="1">
              <a:buClrTx/>
              <a:buFontTx/>
              <a:buChar char="-"/>
              <a:defRPr/>
            </a:pPr>
            <a:r>
              <a:rPr lang="fr-FR" altLang="fr-FR" sz="1800" dirty="0">
                <a:ea typeface="ＭＳ Ｐゴシック" pitchFamily="34" charset="-128"/>
              </a:rPr>
              <a:t>Rules, </a:t>
            </a:r>
            <a:r>
              <a:rPr lang="fr-FR" altLang="fr-FR" sz="1800" dirty="0" err="1">
                <a:ea typeface="ＭＳ Ｐゴシック" pitchFamily="34" charset="-128"/>
              </a:rPr>
              <a:t>roles</a:t>
            </a:r>
            <a:r>
              <a:rPr lang="fr-FR" altLang="fr-FR" sz="1800" dirty="0">
                <a:ea typeface="ＭＳ Ｐゴシック" pitchFamily="34" charset="-128"/>
              </a:rPr>
              <a:t> and routines (comportementales et cognitives)</a:t>
            </a:r>
          </a:p>
          <a:p>
            <a:pPr eaLnBrk="1" hangingPunct="1">
              <a:buClrTx/>
              <a:buFontTx/>
              <a:buChar char="-"/>
              <a:defRPr/>
            </a:pPr>
            <a:r>
              <a:rPr lang="fr-FR" altLang="fr-FR" sz="1800" dirty="0">
                <a:ea typeface="ＭＳ Ｐゴシック" pitchFamily="34" charset="-128"/>
              </a:rPr>
              <a:t>National or </a:t>
            </a:r>
            <a:r>
              <a:rPr lang="fr-FR" altLang="fr-FR" sz="1800" dirty="0" err="1">
                <a:ea typeface="ＭＳ Ｐゴシック" pitchFamily="34" charset="-128"/>
              </a:rPr>
              <a:t>regional</a:t>
            </a:r>
            <a:r>
              <a:rPr lang="fr-FR" altLang="fr-FR" sz="1800" dirty="0">
                <a:ea typeface="ＭＳ Ｐゴシック" pitchFamily="34" charset="-128"/>
              </a:rPr>
              <a:t> </a:t>
            </a:r>
            <a:r>
              <a:rPr lang="fr-FR" altLang="fr-FR" sz="1800" dirty="0" err="1">
                <a:ea typeface="ＭＳ Ｐゴシック" pitchFamily="34" charset="-128"/>
              </a:rPr>
              <a:t>formal</a:t>
            </a:r>
            <a:r>
              <a:rPr lang="fr-FR" altLang="fr-FR" sz="1800" dirty="0">
                <a:ea typeface="ＭＳ Ｐゴシック" pitchFamily="34" charset="-128"/>
              </a:rPr>
              <a:t> and </a:t>
            </a:r>
            <a:r>
              <a:rPr lang="fr-FR" altLang="fr-FR" sz="1800" dirty="0" err="1">
                <a:ea typeface="ＭＳ Ｐゴシック" pitchFamily="34" charset="-128"/>
              </a:rPr>
              <a:t>informal</a:t>
            </a:r>
            <a:r>
              <a:rPr lang="fr-FR" altLang="fr-FR" sz="1800" dirty="0">
                <a:ea typeface="ＭＳ Ｐゴシック" pitchFamily="34" charset="-128"/>
              </a:rPr>
              <a:t> institutions qui définissent valeurs et ‘bons’ comportements, et instances de sanction communes</a:t>
            </a:r>
          </a:p>
          <a:p>
            <a:pPr marL="0" indent="0" eaLnBrk="1" hangingPunct="1">
              <a:buClrTx/>
              <a:buNone/>
              <a:defRPr/>
            </a:pPr>
            <a:endParaRPr lang="fr-FR" altLang="fr-FR" sz="1800" dirty="0">
              <a:ea typeface="ＭＳ Ｐゴシック" pitchFamily="34" charset="-128"/>
            </a:endParaRPr>
          </a:p>
          <a:p>
            <a:pPr eaLnBrk="1" hangingPunct="1">
              <a:buClrTx/>
              <a:buFontTx/>
              <a:buChar char="-"/>
              <a:defRPr/>
            </a:pPr>
            <a:endParaRPr lang="fr-FR" altLang="fr-FR" sz="1800" dirty="0">
              <a:ea typeface="ＭＳ Ｐゴシック" pitchFamily="34" charset="-128"/>
            </a:endParaRPr>
          </a:p>
        </p:txBody>
      </p:sp>
      <p:sp>
        <p:nvSpPr>
          <p:cNvPr id="6147" name="Title 1">
            <a:extLst>
              <a:ext uri="{FF2B5EF4-FFF2-40B4-BE49-F238E27FC236}">
                <a16:creationId xmlns:a16="http://schemas.microsoft.com/office/drawing/2014/main" id="{8CD0A956-AA10-D854-ABFD-790DBA59153D}"/>
              </a:ext>
            </a:extLst>
          </p:cNvPr>
          <p:cNvSpPr txBox="1">
            <a:spLocks/>
          </p:cNvSpPr>
          <p:nvPr/>
        </p:nvSpPr>
        <p:spPr bwMode="auto">
          <a:xfrm>
            <a:off x="323850" y="331788"/>
            <a:ext cx="82296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185B8D"/>
              </a:buClr>
              <a:buFont typeface="Century Gothic" panose="020B0502020202020204" pitchFamily="34" charset="0"/>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9pPr>
          </a:lstStyle>
          <a:p>
            <a:pPr>
              <a:spcBef>
                <a:spcPct val="0"/>
              </a:spcBef>
              <a:buClrTx/>
              <a:buSzTx/>
              <a:buFontTx/>
              <a:buNone/>
            </a:pPr>
            <a:r>
              <a:rPr lang="fr-CH" altLang="fr-FR" sz="2400" dirty="0"/>
              <a:t>Trois mécanismes de construction de confiance </a:t>
            </a:r>
          </a:p>
          <a:p>
            <a:pPr>
              <a:spcBef>
                <a:spcPct val="0"/>
              </a:spcBef>
              <a:buClrTx/>
              <a:buSzTx/>
              <a:buFontTx/>
              <a:buNone/>
            </a:pPr>
            <a:r>
              <a:rPr lang="fr-CH" altLang="fr-FR" sz="1600" dirty="0"/>
              <a:t>(</a:t>
            </a:r>
            <a:r>
              <a:rPr lang="fr-CH" altLang="fr-FR" sz="1600" dirty="0" err="1"/>
              <a:t>Möllering</a:t>
            </a:r>
            <a:r>
              <a:rPr lang="fr-CH" altLang="fr-FR" sz="1600" dirty="0"/>
              <a:t>, 2006; Bachmann and </a:t>
            </a:r>
            <a:r>
              <a:rPr lang="fr-CH" altLang="fr-FR" sz="1600" dirty="0" err="1"/>
              <a:t>Inkpen</a:t>
            </a:r>
            <a:r>
              <a:rPr lang="fr-CH" altLang="fr-FR" sz="1600" dirty="0"/>
              <a:t>, 2011; Mathews, Stokes, 2013) </a:t>
            </a:r>
          </a:p>
        </p:txBody>
      </p:sp>
      <p:sp>
        <p:nvSpPr>
          <p:cNvPr id="3" name="Ellipse 2">
            <a:extLst>
              <a:ext uri="{FF2B5EF4-FFF2-40B4-BE49-F238E27FC236}">
                <a16:creationId xmlns:a16="http://schemas.microsoft.com/office/drawing/2014/main" id="{CB06C732-7BC1-2E4A-2BCD-EADF448BE2F1}"/>
              </a:ext>
            </a:extLst>
          </p:cNvPr>
          <p:cNvSpPr/>
          <p:nvPr/>
        </p:nvSpPr>
        <p:spPr>
          <a:xfrm>
            <a:off x="1043608" y="4221088"/>
            <a:ext cx="2736304" cy="172819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ysClr val="windowText" lastClr="000000"/>
                </a:solidFill>
              </a:rPr>
              <a:t>Rationalité </a:t>
            </a:r>
          </a:p>
        </p:txBody>
      </p:sp>
      <p:sp>
        <p:nvSpPr>
          <p:cNvPr id="6" name="Ellipse 5">
            <a:extLst>
              <a:ext uri="{FF2B5EF4-FFF2-40B4-BE49-F238E27FC236}">
                <a16:creationId xmlns:a16="http://schemas.microsoft.com/office/drawing/2014/main" id="{9E333945-FA3A-707E-C839-15AA76E15FBF}"/>
              </a:ext>
            </a:extLst>
          </p:cNvPr>
          <p:cNvSpPr/>
          <p:nvPr/>
        </p:nvSpPr>
        <p:spPr>
          <a:xfrm>
            <a:off x="3070498" y="3429000"/>
            <a:ext cx="2736304" cy="1728192"/>
          </a:xfrm>
          <a:prstGeom prst="ellipse">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ysClr val="windowText" lastClr="000000"/>
                </a:solidFill>
              </a:rPr>
              <a:t>Routines institutionnelles </a:t>
            </a:r>
          </a:p>
        </p:txBody>
      </p:sp>
    </p:spTree>
    <p:extLst>
      <p:ext uri="{BB962C8B-B14F-4D97-AF65-F5344CB8AC3E}">
        <p14:creationId xmlns:p14="http://schemas.microsoft.com/office/powerpoint/2010/main" val="3388388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llipse 6">
            <a:extLst>
              <a:ext uri="{FF2B5EF4-FFF2-40B4-BE49-F238E27FC236}">
                <a16:creationId xmlns:a16="http://schemas.microsoft.com/office/drawing/2014/main" id="{37F9185D-A4F9-95AF-8768-D48D3C7115E0}"/>
              </a:ext>
            </a:extLst>
          </p:cNvPr>
          <p:cNvSpPr/>
          <p:nvPr/>
        </p:nvSpPr>
        <p:spPr>
          <a:xfrm>
            <a:off x="5292080" y="4220247"/>
            <a:ext cx="2736304" cy="1728192"/>
          </a:xfrm>
          <a:prstGeom prst="ellipse">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ysClr val="windowText" lastClr="000000"/>
                </a:solidFill>
              </a:rPr>
              <a:t>Processus d’interactions sociales</a:t>
            </a:r>
          </a:p>
        </p:txBody>
      </p:sp>
      <p:sp>
        <p:nvSpPr>
          <p:cNvPr id="6146" name="Rectangle 3">
            <a:extLst>
              <a:ext uri="{FF2B5EF4-FFF2-40B4-BE49-F238E27FC236}">
                <a16:creationId xmlns:a16="http://schemas.microsoft.com/office/drawing/2014/main" id="{00D17652-17A1-E88A-6B51-FE114835E9F2}"/>
              </a:ext>
            </a:extLst>
          </p:cNvPr>
          <p:cNvSpPr>
            <a:spLocks noGrp="1" noChangeArrowheads="1"/>
          </p:cNvSpPr>
          <p:nvPr>
            <p:ph type="body" idx="1"/>
          </p:nvPr>
        </p:nvSpPr>
        <p:spPr>
          <a:xfrm>
            <a:off x="396875" y="682625"/>
            <a:ext cx="8351838" cy="5410200"/>
          </a:xfrm>
        </p:spPr>
        <p:txBody>
          <a:bodyPr/>
          <a:lstStyle/>
          <a:p>
            <a:pPr marL="0" indent="0" eaLnBrk="1" hangingPunct="1">
              <a:buFont typeface="Wingdings" pitchFamily="2" charset="2"/>
              <a:buNone/>
              <a:defRPr/>
            </a:pPr>
            <a:endParaRPr lang="fr-FR" altLang="fr-FR" sz="1800" dirty="0">
              <a:solidFill>
                <a:srgbClr val="12446A"/>
              </a:solidFill>
              <a:ea typeface="ＭＳ Ｐゴシック" pitchFamily="34" charset="-128"/>
            </a:endParaRPr>
          </a:p>
          <a:p>
            <a:pPr eaLnBrk="1" hangingPunct="1">
              <a:buClrTx/>
              <a:buFontTx/>
              <a:buChar char="-"/>
              <a:defRPr/>
            </a:pPr>
            <a:endParaRPr lang="fr-FR" altLang="fr-FR" sz="1800" dirty="0">
              <a:ea typeface="ＭＳ Ｐゴシック" pitchFamily="34" charset="-128"/>
            </a:endParaRPr>
          </a:p>
          <a:p>
            <a:pPr marL="0" indent="0" eaLnBrk="1" hangingPunct="1">
              <a:buClrTx/>
              <a:buNone/>
              <a:defRPr/>
            </a:pPr>
            <a:r>
              <a:rPr lang="fr-FR" altLang="fr-FR" sz="1800" b="1" dirty="0">
                <a:ea typeface="ＭＳ Ｐゴシック" pitchFamily="34" charset="-128"/>
              </a:rPr>
              <a:t>Processus d’interactions sociales</a:t>
            </a:r>
            <a:endParaRPr lang="fr-FR" altLang="fr-FR" sz="1800" dirty="0">
              <a:ea typeface="ＭＳ Ｐゴシック" pitchFamily="34" charset="-128"/>
            </a:endParaRPr>
          </a:p>
          <a:p>
            <a:pPr eaLnBrk="1" hangingPunct="1">
              <a:buClrTx/>
              <a:buFontTx/>
              <a:buChar char="-"/>
              <a:defRPr/>
            </a:pPr>
            <a:r>
              <a:rPr lang="fr-FR" altLang="fr-FR" sz="1800" dirty="0">
                <a:ea typeface="ＭＳ Ｐゴシック" pitchFamily="34" charset="-128"/>
              </a:rPr>
              <a:t>Historique des interactions (approches longitudinales du dilemme du prisonnier)</a:t>
            </a:r>
          </a:p>
          <a:p>
            <a:pPr eaLnBrk="1" hangingPunct="1">
              <a:buClrTx/>
              <a:buFontTx/>
              <a:buChar char="-"/>
              <a:defRPr/>
            </a:pPr>
            <a:r>
              <a:rPr lang="fr-FR" altLang="fr-FR" sz="1800" dirty="0">
                <a:ea typeface="ＭＳ Ｐゴシック" pitchFamily="34" charset="-128"/>
              </a:rPr>
              <a:t>Réputation (interactions avec les autres)</a:t>
            </a:r>
          </a:p>
          <a:p>
            <a:pPr eaLnBrk="1" hangingPunct="1">
              <a:buClrTx/>
              <a:buFontTx/>
              <a:buChar char="-"/>
              <a:defRPr/>
            </a:pPr>
            <a:r>
              <a:rPr lang="fr-FR" altLang="fr-FR" sz="1800" dirty="0">
                <a:ea typeface="ＭＳ Ｐゴシック" pitchFamily="34" charset="-128"/>
              </a:rPr>
              <a:t>Régularité des interactions</a:t>
            </a:r>
          </a:p>
          <a:p>
            <a:pPr eaLnBrk="1" hangingPunct="1">
              <a:buClrTx/>
              <a:buFontTx/>
              <a:buChar char="-"/>
              <a:defRPr/>
            </a:pPr>
            <a:endParaRPr lang="fr-FR" altLang="fr-FR" sz="1800" dirty="0">
              <a:ea typeface="ＭＳ Ｐゴシック" pitchFamily="34" charset="-128"/>
            </a:endParaRPr>
          </a:p>
        </p:txBody>
      </p:sp>
      <p:sp>
        <p:nvSpPr>
          <p:cNvPr id="6147" name="Title 1">
            <a:extLst>
              <a:ext uri="{FF2B5EF4-FFF2-40B4-BE49-F238E27FC236}">
                <a16:creationId xmlns:a16="http://schemas.microsoft.com/office/drawing/2014/main" id="{8CD0A956-AA10-D854-ABFD-790DBA59153D}"/>
              </a:ext>
            </a:extLst>
          </p:cNvPr>
          <p:cNvSpPr txBox="1">
            <a:spLocks/>
          </p:cNvSpPr>
          <p:nvPr/>
        </p:nvSpPr>
        <p:spPr bwMode="auto">
          <a:xfrm>
            <a:off x="323850" y="331788"/>
            <a:ext cx="82296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SzPct val="80000"/>
              <a:buFont typeface="Wingdings" pitchFamily="2" charset="2"/>
              <a:buChar char="n"/>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rgbClr val="185B8D"/>
              </a:buClr>
              <a:buFont typeface="Century Gothic" panose="020B0502020202020204" pitchFamily="34" charset="0"/>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bg2"/>
              </a:buClr>
              <a:buChar char="•"/>
              <a:defRPr sz="20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har char="»"/>
              <a:defRPr sz="2000">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Garamond" panose="02020404030301010803" pitchFamily="18" charset="0"/>
                <a:ea typeface="ＭＳ Ｐゴシック" panose="020B0600070205080204" pitchFamily="34" charset="-128"/>
              </a:defRPr>
            </a:lvl9pPr>
          </a:lstStyle>
          <a:p>
            <a:pPr>
              <a:spcBef>
                <a:spcPct val="0"/>
              </a:spcBef>
              <a:buClrTx/>
              <a:buSzTx/>
              <a:buFontTx/>
              <a:buNone/>
            </a:pPr>
            <a:r>
              <a:rPr lang="fr-CH" altLang="fr-FR" sz="2400" dirty="0"/>
              <a:t>Trois mécanismes de construction de confiance </a:t>
            </a:r>
          </a:p>
          <a:p>
            <a:pPr>
              <a:spcBef>
                <a:spcPct val="0"/>
              </a:spcBef>
              <a:buClrTx/>
              <a:buSzTx/>
              <a:buFontTx/>
              <a:buNone/>
            </a:pPr>
            <a:r>
              <a:rPr lang="fr-CH" altLang="fr-FR" sz="1600" dirty="0"/>
              <a:t>(</a:t>
            </a:r>
            <a:r>
              <a:rPr lang="fr-CH" altLang="fr-FR" sz="1600" dirty="0" err="1"/>
              <a:t>Möllering</a:t>
            </a:r>
            <a:r>
              <a:rPr lang="fr-CH" altLang="fr-FR" sz="1600" dirty="0"/>
              <a:t>, 2006; Bachmann and </a:t>
            </a:r>
            <a:r>
              <a:rPr lang="fr-CH" altLang="fr-FR" sz="1600" dirty="0" err="1"/>
              <a:t>Inkpen</a:t>
            </a:r>
            <a:r>
              <a:rPr lang="fr-CH" altLang="fr-FR" sz="1600" dirty="0"/>
              <a:t>, 2011; Mathews, Stokes, 2013) </a:t>
            </a:r>
          </a:p>
        </p:txBody>
      </p:sp>
      <p:sp>
        <p:nvSpPr>
          <p:cNvPr id="3" name="Ellipse 2">
            <a:extLst>
              <a:ext uri="{FF2B5EF4-FFF2-40B4-BE49-F238E27FC236}">
                <a16:creationId xmlns:a16="http://schemas.microsoft.com/office/drawing/2014/main" id="{CB06C732-7BC1-2E4A-2BCD-EADF448BE2F1}"/>
              </a:ext>
            </a:extLst>
          </p:cNvPr>
          <p:cNvSpPr/>
          <p:nvPr/>
        </p:nvSpPr>
        <p:spPr>
          <a:xfrm>
            <a:off x="1043608" y="4221088"/>
            <a:ext cx="2736304" cy="172819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ysClr val="windowText" lastClr="000000"/>
                </a:solidFill>
              </a:rPr>
              <a:t>Rationalité </a:t>
            </a:r>
          </a:p>
        </p:txBody>
      </p:sp>
      <p:sp>
        <p:nvSpPr>
          <p:cNvPr id="6" name="Ellipse 5">
            <a:extLst>
              <a:ext uri="{FF2B5EF4-FFF2-40B4-BE49-F238E27FC236}">
                <a16:creationId xmlns:a16="http://schemas.microsoft.com/office/drawing/2014/main" id="{9E333945-FA3A-707E-C839-15AA76E15FBF}"/>
              </a:ext>
            </a:extLst>
          </p:cNvPr>
          <p:cNvSpPr/>
          <p:nvPr/>
        </p:nvSpPr>
        <p:spPr>
          <a:xfrm>
            <a:off x="3070498" y="3429000"/>
            <a:ext cx="2736304" cy="172819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dirty="0">
                <a:solidFill>
                  <a:sysClr val="windowText" lastClr="000000"/>
                </a:solidFill>
              </a:rPr>
              <a:t>Routines institutionnelles </a:t>
            </a:r>
          </a:p>
        </p:txBody>
      </p:sp>
    </p:spTree>
    <p:extLst>
      <p:ext uri="{BB962C8B-B14F-4D97-AF65-F5344CB8AC3E}">
        <p14:creationId xmlns:p14="http://schemas.microsoft.com/office/powerpoint/2010/main" val="1299188775"/>
      </p:ext>
    </p:extLst>
  </p:cSld>
  <p:clrMapOvr>
    <a:masterClrMapping/>
  </p:clrMapOvr>
</p:sld>
</file>

<file path=ppt/theme/theme1.xml><?xml version="1.0" encoding="utf-8"?>
<a:theme xmlns:a="http://schemas.openxmlformats.org/drawingml/2006/main" name="masquesesf[1]">
  <a:themeElements>
    <a:clrScheme name="Personnalisée 1">
      <a:dk1>
        <a:srgbClr val="000000"/>
      </a:dk1>
      <a:lt1>
        <a:srgbClr val="FFFFFF"/>
      </a:lt1>
      <a:dk2>
        <a:srgbClr val="F42D86"/>
      </a:dk2>
      <a:lt2>
        <a:srgbClr val="C0C0C0"/>
      </a:lt2>
      <a:accent1>
        <a:srgbClr val="185B8D"/>
      </a:accent1>
      <a:accent2>
        <a:srgbClr val="F42D86"/>
      </a:accent2>
      <a:accent3>
        <a:srgbClr val="FFFFFF"/>
      </a:accent3>
      <a:accent4>
        <a:srgbClr val="000000"/>
      </a:accent4>
      <a:accent5>
        <a:srgbClr val="ABB5C5"/>
      </a:accent5>
      <a:accent6>
        <a:srgbClr val="DD2879"/>
      </a:accent6>
      <a:hlink>
        <a:srgbClr val="000000"/>
      </a:hlink>
      <a:folHlink>
        <a:srgbClr val="FFD600"/>
      </a:folHlink>
    </a:clrScheme>
    <a:fontScheme name="masquesesf[1]">
      <a:majorFont>
        <a:latin typeface="Arial"/>
        <a:ea typeface=""/>
        <a:cs typeface=""/>
      </a:majorFont>
      <a:minorFont>
        <a:latin typeface="Arial"/>
        <a:ea typeface=""/>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masquesesf[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quesesf[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quesesf[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quesesf[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quesesf[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quesesf[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quesesf[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quesesf[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quesesf[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quesesf[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quesesf[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quesesf[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asquesesf[1] 13">
        <a:dk1>
          <a:srgbClr val="000000"/>
        </a:dk1>
        <a:lt1>
          <a:srgbClr val="FFFFFF"/>
        </a:lt1>
        <a:dk2>
          <a:srgbClr val="000000"/>
        </a:dk2>
        <a:lt2>
          <a:srgbClr val="185B8F"/>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quesesf[1] 14">
        <a:dk1>
          <a:srgbClr val="000000"/>
        </a:dk1>
        <a:lt1>
          <a:srgbClr val="FFFFFF"/>
        </a:lt1>
        <a:dk2>
          <a:srgbClr val="000000"/>
        </a:dk2>
        <a:lt2>
          <a:srgbClr val="185B8F"/>
        </a:lt2>
        <a:accent1>
          <a:srgbClr val="BBE0E3"/>
        </a:accent1>
        <a:accent2>
          <a:srgbClr val="F42D86"/>
        </a:accent2>
        <a:accent3>
          <a:srgbClr val="FFFFFF"/>
        </a:accent3>
        <a:accent4>
          <a:srgbClr val="000000"/>
        </a:accent4>
        <a:accent5>
          <a:srgbClr val="DAEDEF"/>
        </a:accent5>
        <a:accent6>
          <a:srgbClr val="DD2879"/>
        </a:accent6>
        <a:hlink>
          <a:srgbClr val="B5B5B5"/>
        </a:hlink>
        <a:folHlink>
          <a:srgbClr val="FFD600"/>
        </a:folHlink>
      </a:clrScheme>
      <a:clrMap bg1="lt1" tx1="dk1" bg2="lt2" tx2="dk2" accent1="accent1" accent2="accent2" accent3="accent3" accent4="accent4" accent5="accent5" accent6="accent6" hlink="hlink" folHlink="folHlink"/>
    </a:extraClrScheme>
    <a:extraClrScheme>
      <a:clrScheme name="masquesesf[1] 15">
        <a:dk1>
          <a:srgbClr val="000000"/>
        </a:dk1>
        <a:lt1>
          <a:srgbClr val="FFFFFF"/>
        </a:lt1>
        <a:dk2>
          <a:srgbClr val="185B8D"/>
        </a:dk2>
        <a:lt2>
          <a:srgbClr val="6B1687"/>
        </a:lt2>
        <a:accent1>
          <a:srgbClr val="BBE0E3"/>
        </a:accent1>
        <a:accent2>
          <a:srgbClr val="F42D86"/>
        </a:accent2>
        <a:accent3>
          <a:srgbClr val="FFFFFF"/>
        </a:accent3>
        <a:accent4>
          <a:srgbClr val="000000"/>
        </a:accent4>
        <a:accent5>
          <a:srgbClr val="DAEDEF"/>
        </a:accent5>
        <a:accent6>
          <a:srgbClr val="DD2879"/>
        </a:accent6>
        <a:hlink>
          <a:srgbClr val="B5B5B5"/>
        </a:hlink>
        <a:folHlink>
          <a:srgbClr val="FFD600"/>
        </a:folHlink>
      </a:clrScheme>
      <a:clrMap bg1="lt1" tx1="dk1" bg2="lt2" tx2="dk2" accent1="accent1" accent2="accent2" accent3="accent3" accent4="accent4" accent5="accent5" accent6="accent6" hlink="hlink" folHlink="folHlink"/>
    </a:extraClrScheme>
    <a:extraClrScheme>
      <a:clrScheme name="masquesesf[1] 16">
        <a:dk1>
          <a:srgbClr val="000000"/>
        </a:dk1>
        <a:lt1>
          <a:srgbClr val="FFFFFF"/>
        </a:lt1>
        <a:dk2>
          <a:srgbClr val="D21526"/>
        </a:dk2>
        <a:lt2>
          <a:srgbClr val="C0C0C0"/>
        </a:lt2>
        <a:accent1>
          <a:srgbClr val="185B8D"/>
        </a:accent1>
        <a:accent2>
          <a:srgbClr val="F42D86"/>
        </a:accent2>
        <a:accent3>
          <a:srgbClr val="FFFFFF"/>
        </a:accent3>
        <a:accent4>
          <a:srgbClr val="000000"/>
        </a:accent4>
        <a:accent5>
          <a:srgbClr val="ABB5C5"/>
        </a:accent5>
        <a:accent6>
          <a:srgbClr val="DD2879"/>
        </a:accent6>
        <a:hlink>
          <a:srgbClr val="B5B5B5"/>
        </a:hlink>
        <a:folHlink>
          <a:srgbClr val="FFD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8840</TotalTime>
  <Words>2394</Words>
  <Application>Microsoft Office PowerPoint</Application>
  <PresentationFormat>Affichage à l'écran (4:3)</PresentationFormat>
  <Paragraphs>290</Paragraphs>
  <Slides>27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27</vt:i4>
      </vt:variant>
    </vt:vector>
  </HeadingPairs>
  <TitlesOfParts>
    <vt:vector size="32" baseType="lpstr">
      <vt:lpstr>Arial</vt:lpstr>
      <vt:lpstr>Century Gothic</vt:lpstr>
      <vt:lpstr>Garamond</vt:lpstr>
      <vt:lpstr>Wingdings</vt:lpstr>
      <vt:lpstr>masquesesf[1]</vt:lpstr>
      <vt:lpstr>Présentation PowerPoint</vt:lpstr>
      <vt:lpstr>Structure de la présentation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Structure de la présentation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Structure de la présentation</vt:lpstr>
      <vt:lpstr>Présentation PowerPoint</vt:lpstr>
      <vt:lpstr>Présentation PowerPoint</vt:lpstr>
      <vt:lpstr>Présentation PowerPoint</vt:lpstr>
      <vt:lpstr>Structure de la présentation</vt:lpstr>
      <vt:lpstr>Présentation PowerPoint</vt:lpstr>
      <vt:lpstr>Structure de la présentation</vt:lpstr>
    </vt:vector>
  </TitlesOfParts>
  <Company>Université de Fribourg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Delphine Aegerter</dc:creator>
  <cp:lastModifiedBy>Delphine LEBRUN</cp:lastModifiedBy>
  <cp:revision>176</cp:revision>
  <dcterms:created xsi:type="dcterms:W3CDTF">2009-09-01T15:37:19Z</dcterms:created>
  <dcterms:modified xsi:type="dcterms:W3CDTF">2022-06-01T12:04:23Z</dcterms:modified>
</cp:coreProperties>
</file>